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328" r:id="rId1"/>
  </p:sldMasterIdLst>
  <p:notesMasterIdLst>
    <p:notesMasterId r:id="rId20"/>
  </p:notesMasterIdLst>
  <p:handoutMasterIdLst>
    <p:handoutMasterId r:id="rId21"/>
  </p:handoutMasterIdLst>
  <p:sldIdLst>
    <p:sldId id="318" r:id="rId2"/>
    <p:sldId id="362" r:id="rId3"/>
    <p:sldId id="363" r:id="rId4"/>
    <p:sldId id="365" r:id="rId5"/>
    <p:sldId id="364" r:id="rId6"/>
    <p:sldId id="368" r:id="rId7"/>
    <p:sldId id="371" r:id="rId8"/>
    <p:sldId id="377" r:id="rId9"/>
    <p:sldId id="378" r:id="rId10"/>
    <p:sldId id="372" r:id="rId11"/>
    <p:sldId id="374" r:id="rId12"/>
    <p:sldId id="375" r:id="rId13"/>
    <p:sldId id="379" r:id="rId14"/>
    <p:sldId id="376" r:id="rId15"/>
    <p:sldId id="369" r:id="rId16"/>
    <p:sldId id="359" r:id="rId17"/>
    <p:sldId id="366" r:id="rId18"/>
    <p:sldId id="367" r:id="rId19"/>
  </p:sldIdLst>
  <p:sldSz cx="9144000" cy="6858000" type="screen4x3"/>
  <p:notesSz cx="7099300" cy="10234613"/>
  <p:defaultTextStyle>
    <a:defPPr>
      <a:defRPr lang="en-AU"/>
    </a:defPPr>
    <a:lvl1pPr algn="ctr"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ctr"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ctr"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ctr"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ctr"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FFC000"/>
    <a:srgbClr val="34C806"/>
    <a:srgbClr val="3BD208"/>
    <a:srgbClr val="44E709"/>
    <a:srgbClr val="5EDF77"/>
    <a:srgbClr val="94DF2B"/>
    <a:srgbClr val="A2DF20"/>
    <a:srgbClr val="FF00FF"/>
    <a:srgbClr val="92D05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570" autoAdjust="0"/>
    <p:restoredTop sz="68680" autoAdjust="0"/>
  </p:normalViewPr>
  <p:slideViewPr>
    <p:cSldViewPr>
      <p:cViewPr varScale="1">
        <p:scale>
          <a:sx n="72" d="100"/>
          <a:sy n="72" d="100"/>
        </p:scale>
        <p:origin x="2344" y="200"/>
      </p:cViewPr>
      <p:guideLst>
        <p:guide orient="horz" pos="2160"/>
        <p:guide pos="2880"/>
      </p:guideLst>
    </p:cSldViewPr>
  </p:slideViewPr>
  <p:outlineViewPr>
    <p:cViewPr>
      <p:scale>
        <a:sx n="33" d="100"/>
        <a:sy n="33" d="100"/>
      </p:scale>
      <p:origin x="0" y="-2152"/>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p:cNvSpPr>
            <a:spLocks noGrp="1" noChangeArrowheads="1"/>
          </p:cNvSpPr>
          <p:nvPr>
            <p:ph type="hdr" sz="quarter"/>
          </p:nvPr>
        </p:nvSpPr>
        <p:spPr bwMode="auto">
          <a:xfrm>
            <a:off x="0" y="0"/>
            <a:ext cx="3076575" cy="512763"/>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lvl1pPr algn="l">
              <a:defRPr sz="1300">
                <a:latin typeface="Arial" charset="0"/>
                <a:ea typeface="+mn-ea"/>
                <a:cs typeface="+mn-cs"/>
              </a:defRPr>
            </a:lvl1pPr>
          </a:lstStyle>
          <a:p>
            <a:pPr>
              <a:defRPr/>
            </a:pPr>
            <a:r>
              <a:rPr lang="en-AU"/>
              <a:t>The University of Melbourne</a:t>
            </a:r>
          </a:p>
        </p:txBody>
      </p:sp>
      <p:sp>
        <p:nvSpPr>
          <p:cNvPr id="30723" name="Rectangle 3"/>
          <p:cNvSpPr>
            <a:spLocks noGrp="1" noChangeArrowheads="1"/>
          </p:cNvSpPr>
          <p:nvPr>
            <p:ph type="dt" sz="quarter" idx="1"/>
          </p:nvPr>
        </p:nvSpPr>
        <p:spPr bwMode="auto">
          <a:xfrm>
            <a:off x="4021138" y="0"/>
            <a:ext cx="3076575" cy="512763"/>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lvl1pPr algn="r">
              <a:defRPr sz="1300">
                <a:latin typeface="Arial" charset="0"/>
                <a:ea typeface="+mn-ea"/>
                <a:cs typeface="+mn-cs"/>
              </a:defRPr>
            </a:lvl1pPr>
          </a:lstStyle>
          <a:p>
            <a:pPr>
              <a:defRPr/>
            </a:pPr>
            <a:r>
              <a:rPr lang="en-AU"/>
              <a:t>MELBOURNE RESEARCH</a:t>
            </a:r>
          </a:p>
        </p:txBody>
      </p:sp>
      <p:sp>
        <p:nvSpPr>
          <p:cNvPr id="30724" name="Rectangle 4"/>
          <p:cNvSpPr>
            <a:spLocks noGrp="1" noChangeArrowheads="1"/>
          </p:cNvSpPr>
          <p:nvPr>
            <p:ph type="ftr" sz="quarter" idx="2"/>
          </p:nvPr>
        </p:nvSpPr>
        <p:spPr bwMode="auto">
          <a:xfrm>
            <a:off x="0" y="9720263"/>
            <a:ext cx="3076575" cy="512762"/>
          </a:xfrm>
          <a:prstGeom prst="rect">
            <a:avLst/>
          </a:prstGeom>
          <a:noFill/>
          <a:ln w="9525">
            <a:noFill/>
            <a:miter lim="800000"/>
            <a:headEnd/>
            <a:tailEnd/>
          </a:ln>
          <a:effectLst/>
        </p:spPr>
        <p:txBody>
          <a:bodyPr vert="horz" wrap="square" lIns="99048" tIns="49524" rIns="99048" bIns="49524" numCol="1" anchor="b" anchorCtr="0" compatLnSpc="1">
            <a:prstTxWarp prst="textNoShape">
              <a:avLst/>
            </a:prstTxWarp>
          </a:bodyPr>
          <a:lstStyle>
            <a:lvl1pPr algn="l">
              <a:defRPr sz="1300">
                <a:latin typeface="Arial" charset="0"/>
                <a:ea typeface="+mn-ea"/>
                <a:cs typeface="+mn-cs"/>
              </a:defRPr>
            </a:lvl1pPr>
          </a:lstStyle>
          <a:p>
            <a:pPr>
              <a:defRPr/>
            </a:pPr>
            <a:r>
              <a:rPr lang="en-AU"/>
              <a:t>www.research.unimelb.edu.au</a:t>
            </a:r>
          </a:p>
        </p:txBody>
      </p:sp>
      <p:sp>
        <p:nvSpPr>
          <p:cNvPr id="30725" name="Rectangle 5"/>
          <p:cNvSpPr>
            <a:spLocks noGrp="1" noChangeArrowheads="1"/>
          </p:cNvSpPr>
          <p:nvPr>
            <p:ph type="sldNum" sz="quarter" idx="3"/>
          </p:nvPr>
        </p:nvSpPr>
        <p:spPr bwMode="auto">
          <a:xfrm>
            <a:off x="4021138" y="9720263"/>
            <a:ext cx="3076575" cy="512762"/>
          </a:xfrm>
          <a:prstGeom prst="rect">
            <a:avLst/>
          </a:prstGeom>
          <a:noFill/>
          <a:ln w="9525">
            <a:noFill/>
            <a:miter lim="800000"/>
            <a:headEnd/>
            <a:tailEnd/>
          </a:ln>
          <a:effectLst/>
        </p:spPr>
        <p:txBody>
          <a:bodyPr vert="horz" wrap="square" lIns="99048" tIns="49524" rIns="99048" bIns="49524" numCol="1" anchor="b" anchorCtr="0" compatLnSpc="1">
            <a:prstTxWarp prst="textNoShape">
              <a:avLst/>
            </a:prstTxWarp>
          </a:bodyPr>
          <a:lstStyle>
            <a:lvl1pPr algn="r">
              <a:defRPr sz="1300"/>
            </a:lvl1pPr>
          </a:lstStyle>
          <a:p>
            <a:fld id="{B9BB3180-808B-FD4D-85A3-996A4F7FC22C}" type="slidenum">
              <a:rPr lang="en-AU"/>
              <a:pPr/>
              <a:t>‹#›</a:t>
            </a:fld>
            <a:endParaRPr lang="en-AU"/>
          </a:p>
        </p:txBody>
      </p:sp>
    </p:spTree>
    <p:extLst>
      <p:ext uri="{BB962C8B-B14F-4D97-AF65-F5344CB8AC3E}">
        <p14:creationId xmlns:p14="http://schemas.microsoft.com/office/powerpoint/2010/main" val="179903487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50.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842" name="Rectangle 2"/>
          <p:cNvSpPr>
            <a:spLocks noGrp="1" noChangeArrowheads="1"/>
          </p:cNvSpPr>
          <p:nvPr>
            <p:ph type="hdr" sz="quarter"/>
          </p:nvPr>
        </p:nvSpPr>
        <p:spPr bwMode="auto">
          <a:xfrm>
            <a:off x="0" y="0"/>
            <a:ext cx="3076575" cy="512763"/>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lvl1pPr algn="l">
              <a:defRPr sz="1300">
                <a:latin typeface="Arial" charset="0"/>
                <a:ea typeface="+mn-ea"/>
                <a:cs typeface="+mn-cs"/>
              </a:defRPr>
            </a:lvl1pPr>
          </a:lstStyle>
          <a:p>
            <a:pPr>
              <a:defRPr/>
            </a:pPr>
            <a:r>
              <a:rPr lang="en-AU"/>
              <a:t>The University of Melbourne</a:t>
            </a:r>
          </a:p>
        </p:txBody>
      </p:sp>
      <p:sp>
        <p:nvSpPr>
          <p:cNvPr id="35843" name="Rectangle 3"/>
          <p:cNvSpPr>
            <a:spLocks noGrp="1" noChangeArrowheads="1"/>
          </p:cNvSpPr>
          <p:nvPr>
            <p:ph type="dt" idx="1"/>
          </p:nvPr>
        </p:nvSpPr>
        <p:spPr bwMode="auto">
          <a:xfrm>
            <a:off x="4021138" y="0"/>
            <a:ext cx="3076575" cy="512763"/>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lvl1pPr algn="r">
              <a:defRPr sz="1300">
                <a:latin typeface="Arial" charset="0"/>
                <a:ea typeface="+mn-ea"/>
                <a:cs typeface="+mn-cs"/>
              </a:defRPr>
            </a:lvl1pPr>
          </a:lstStyle>
          <a:p>
            <a:pPr>
              <a:defRPr/>
            </a:pPr>
            <a:r>
              <a:rPr lang="en-AU"/>
              <a:t>MELBOURNE RESEARCH</a:t>
            </a:r>
          </a:p>
        </p:txBody>
      </p:sp>
      <p:sp>
        <p:nvSpPr>
          <p:cNvPr id="29700"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5845" name="Rectangle 5"/>
          <p:cNvSpPr>
            <a:spLocks noGrp="1" noChangeArrowheads="1"/>
          </p:cNvSpPr>
          <p:nvPr>
            <p:ph type="body" sz="quarter" idx="3"/>
          </p:nvPr>
        </p:nvSpPr>
        <p:spPr bwMode="auto">
          <a:xfrm>
            <a:off x="709613" y="4860925"/>
            <a:ext cx="5680075" cy="4606925"/>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35846" name="Rectangle 6"/>
          <p:cNvSpPr>
            <a:spLocks noGrp="1" noChangeArrowheads="1"/>
          </p:cNvSpPr>
          <p:nvPr>
            <p:ph type="ftr" sz="quarter" idx="4"/>
          </p:nvPr>
        </p:nvSpPr>
        <p:spPr bwMode="auto">
          <a:xfrm>
            <a:off x="0" y="9720263"/>
            <a:ext cx="3076575" cy="512762"/>
          </a:xfrm>
          <a:prstGeom prst="rect">
            <a:avLst/>
          </a:prstGeom>
          <a:noFill/>
          <a:ln w="9525">
            <a:noFill/>
            <a:miter lim="800000"/>
            <a:headEnd/>
            <a:tailEnd/>
          </a:ln>
          <a:effectLst/>
        </p:spPr>
        <p:txBody>
          <a:bodyPr vert="horz" wrap="square" lIns="99048" tIns="49524" rIns="99048" bIns="49524" numCol="1" anchor="b" anchorCtr="0" compatLnSpc="1">
            <a:prstTxWarp prst="textNoShape">
              <a:avLst/>
            </a:prstTxWarp>
          </a:bodyPr>
          <a:lstStyle>
            <a:lvl1pPr algn="l">
              <a:defRPr sz="1300">
                <a:latin typeface="Arial" charset="0"/>
                <a:ea typeface="+mn-ea"/>
                <a:cs typeface="+mn-cs"/>
              </a:defRPr>
            </a:lvl1pPr>
          </a:lstStyle>
          <a:p>
            <a:pPr>
              <a:defRPr/>
            </a:pPr>
            <a:r>
              <a:rPr lang="en-AU"/>
              <a:t>www.research.unimelb.edu.au</a:t>
            </a:r>
          </a:p>
        </p:txBody>
      </p:sp>
      <p:sp>
        <p:nvSpPr>
          <p:cNvPr id="35847" name="Rectangle 7"/>
          <p:cNvSpPr>
            <a:spLocks noGrp="1" noChangeArrowheads="1"/>
          </p:cNvSpPr>
          <p:nvPr>
            <p:ph type="sldNum" sz="quarter" idx="5"/>
          </p:nvPr>
        </p:nvSpPr>
        <p:spPr bwMode="auto">
          <a:xfrm>
            <a:off x="4021138" y="9720263"/>
            <a:ext cx="3076575" cy="512762"/>
          </a:xfrm>
          <a:prstGeom prst="rect">
            <a:avLst/>
          </a:prstGeom>
          <a:noFill/>
          <a:ln w="9525">
            <a:noFill/>
            <a:miter lim="800000"/>
            <a:headEnd/>
            <a:tailEnd/>
          </a:ln>
          <a:effectLst/>
        </p:spPr>
        <p:txBody>
          <a:bodyPr vert="horz" wrap="square" lIns="99048" tIns="49524" rIns="99048" bIns="49524" numCol="1" anchor="b" anchorCtr="0" compatLnSpc="1">
            <a:prstTxWarp prst="textNoShape">
              <a:avLst/>
            </a:prstTxWarp>
          </a:bodyPr>
          <a:lstStyle>
            <a:lvl1pPr algn="r">
              <a:defRPr sz="1300"/>
            </a:lvl1pPr>
          </a:lstStyle>
          <a:p>
            <a:fld id="{CF3CBA3A-6A58-1E4E-923C-46A60A578C21}" type="slidenum">
              <a:rPr lang="en-AU"/>
              <a:pPr/>
              <a:t>‹#›</a:t>
            </a:fld>
            <a:endParaRPr lang="en-AU"/>
          </a:p>
        </p:txBody>
      </p:sp>
    </p:spTree>
    <p:extLst>
      <p:ext uri="{BB962C8B-B14F-4D97-AF65-F5344CB8AC3E}">
        <p14:creationId xmlns:p14="http://schemas.microsoft.com/office/powerpoint/2010/main" val="3753932484"/>
      </p:ext>
    </p:extLst>
  </p:cSld>
  <p:clrMap bg1="lt1" tx1="dk1" bg2="lt2" tx2="dk2" accent1="accent1" accent2="accent2" accent3="accent3" accent4="accent4" accent5="accent5" accent6="accent6" hlink="hlink" folHlink="folHlink"/>
  <p:hf/>
  <p:notesStyle>
    <a:lvl1pPr algn="l" rtl="0" eaLnBrk="0" fontAlgn="base" hangingPunct="0">
      <a:spcBef>
        <a:spcPct val="30000"/>
      </a:spcBef>
      <a:spcAft>
        <a:spcPct val="0"/>
      </a:spcAft>
      <a:defRPr sz="1200" kern="1200">
        <a:solidFill>
          <a:schemeClr val="tx1"/>
        </a:solidFill>
        <a:latin typeface="Arial" charset="0"/>
        <a:ea typeface="ＭＳ Ｐゴシック" pitchFamily="34" charset="-128"/>
        <a:cs typeface="ＭＳ Ｐゴシック" charset="0"/>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baseline="0" dirty="0"/>
              <a:t>I’m a postdoc with Jan Zika and John Church</a:t>
            </a:r>
          </a:p>
          <a:p>
            <a:pPr marL="171450" indent="-171450">
              <a:buFont typeface="Arial" charset="0"/>
              <a:buChar char="•"/>
            </a:pPr>
            <a:r>
              <a:rPr lang="en-US" baseline="0" dirty="0"/>
              <a:t>We’ve been looking at global energy and water cycle changes in CMIP single forcing experiments.</a:t>
            </a:r>
          </a:p>
          <a:p>
            <a:pPr marL="171450" indent="-171450">
              <a:buFont typeface="Arial" charset="0"/>
              <a:buChar char="•"/>
            </a:pPr>
            <a:r>
              <a:rPr lang="en-US" baseline="0" dirty="0"/>
              <a:t>In order to interpret the results from those forced experiments, model drift is an important consideration. We’ve therefore teamed up with Will Hobbs, Matt Palmer and Didier </a:t>
            </a:r>
            <a:r>
              <a:rPr lang="en-US" baseline="0" dirty="0" err="1"/>
              <a:t>Monselesan</a:t>
            </a:r>
            <a:r>
              <a:rPr lang="en-US" baseline="0" dirty="0"/>
              <a:t> (who have written papers on drift in the past) to look closely at the drift in the new CMIP6 ensemble. </a:t>
            </a:r>
          </a:p>
        </p:txBody>
      </p:sp>
      <p:sp>
        <p:nvSpPr>
          <p:cNvPr id="4" name="Header Placeholder 3"/>
          <p:cNvSpPr>
            <a:spLocks noGrp="1"/>
          </p:cNvSpPr>
          <p:nvPr>
            <p:ph type="hdr" sz="quarter" idx="10"/>
          </p:nvPr>
        </p:nvSpPr>
        <p:spPr/>
        <p:txBody>
          <a:bodyPr/>
          <a:lstStyle/>
          <a:p>
            <a:pPr>
              <a:defRPr/>
            </a:pPr>
            <a:r>
              <a:rPr lang="en-AU"/>
              <a:t>The University of Melbourne</a:t>
            </a:r>
          </a:p>
        </p:txBody>
      </p:sp>
      <p:sp>
        <p:nvSpPr>
          <p:cNvPr id="5" name="Date Placeholder 4"/>
          <p:cNvSpPr>
            <a:spLocks noGrp="1"/>
          </p:cNvSpPr>
          <p:nvPr>
            <p:ph type="dt" idx="11"/>
          </p:nvPr>
        </p:nvSpPr>
        <p:spPr/>
        <p:txBody>
          <a:bodyPr/>
          <a:lstStyle/>
          <a:p>
            <a:pPr>
              <a:defRPr/>
            </a:pPr>
            <a:r>
              <a:rPr lang="en-AU"/>
              <a:t>MELBOURNE RESEARCH</a:t>
            </a:r>
          </a:p>
        </p:txBody>
      </p:sp>
      <p:sp>
        <p:nvSpPr>
          <p:cNvPr id="6" name="Footer Placeholder 5"/>
          <p:cNvSpPr>
            <a:spLocks noGrp="1"/>
          </p:cNvSpPr>
          <p:nvPr>
            <p:ph type="ftr" sz="quarter" idx="12"/>
          </p:nvPr>
        </p:nvSpPr>
        <p:spPr/>
        <p:txBody>
          <a:bodyPr/>
          <a:lstStyle/>
          <a:p>
            <a:pPr>
              <a:defRPr/>
            </a:pPr>
            <a:r>
              <a:rPr lang="en-AU"/>
              <a:t>www.research.unimelb.edu.au</a:t>
            </a:r>
          </a:p>
        </p:txBody>
      </p:sp>
      <p:sp>
        <p:nvSpPr>
          <p:cNvPr id="7" name="Slide Number Placeholder 6"/>
          <p:cNvSpPr>
            <a:spLocks noGrp="1"/>
          </p:cNvSpPr>
          <p:nvPr>
            <p:ph type="sldNum" sz="quarter" idx="13"/>
          </p:nvPr>
        </p:nvSpPr>
        <p:spPr/>
        <p:txBody>
          <a:bodyPr/>
          <a:lstStyle/>
          <a:p>
            <a:fld id="{CF3CBA3A-6A58-1E4E-923C-46A60A578C21}" type="slidenum">
              <a:rPr lang="en-AU" smtClean="0"/>
              <a:pPr/>
              <a:t>1</a:t>
            </a:fld>
            <a:endParaRPr lang="en-AU"/>
          </a:p>
        </p:txBody>
      </p:sp>
    </p:spTree>
    <p:extLst>
      <p:ext uri="{BB962C8B-B14F-4D97-AF65-F5344CB8AC3E}">
        <p14:creationId xmlns:p14="http://schemas.microsoft.com/office/powerpoint/2010/main" val="23198300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Let’s now look at drift and conservation specifically in the ocean.</a:t>
            </a:r>
          </a:p>
          <a:p>
            <a:endParaRPr lang="en-AU" dirty="0"/>
          </a:p>
          <a:p>
            <a:r>
              <a:rPr lang="en-AU" dirty="0"/>
              <a:t>Features of this plot:</a:t>
            </a:r>
          </a:p>
          <a:p>
            <a:pPr marL="171450" indent="-171450">
              <a:buFont typeface="Arial" panose="020B0604020202020204" pitchFamily="34" charset="0"/>
              <a:buChar char="•"/>
            </a:pPr>
            <a:r>
              <a:rPr lang="en-AU" dirty="0"/>
              <a:t>Thermal OHC vs cumulative surface heat flux</a:t>
            </a:r>
          </a:p>
          <a:p>
            <a:pPr marL="171450" indent="-171450">
              <a:buFont typeface="Arial" panose="020B0604020202020204" pitchFamily="34" charset="0"/>
              <a:buChar char="•"/>
            </a:pPr>
            <a:r>
              <a:rPr lang="en-AU" dirty="0"/>
              <a:t>Zoomed in on the right</a:t>
            </a:r>
          </a:p>
          <a:p>
            <a:pPr marL="171450" indent="-171450">
              <a:buFont typeface="Arial" panose="020B0604020202020204" pitchFamily="34" charset="0"/>
              <a:buChar char="•"/>
            </a:pPr>
            <a:r>
              <a:rPr lang="en-AU" dirty="0"/>
              <a:t>Most oceans lose heat</a:t>
            </a:r>
          </a:p>
          <a:p>
            <a:pPr marL="171450" indent="-171450">
              <a:buFont typeface="Arial" panose="020B0604020202020204" pitchFamily="34" charset="0"/>
              <a:buChar char="•"/>
            </a:pPr>
            <a:r>
              <a:rPr lang="en-AU" dirty="0"/>
              <a:t>Less crazy outliers in CMIP6 (so far), but you wouldn’t say there’s an overall improvement in thermal energy conservation</a:t>
            </a:r>
            <a:endParaRPr lang="en-US" dirty="0"/>
          </a:p>
        </p:txBody>
      </p:sp>
      <p:sp>
        <p:nvSpPr>
          <p:cNvPr id="4" name="Header Placeholder 3"/>
          <p:cNvSpPr>
            <a:spLocks noGrp="1"/>
          </p:cNvSpPr>
          <p:nvPr>
            <p:ph type="hdr" sz="quarter"/>
          </p:nvPr>
        </p:nvSpPr>
        <p:spPr/>
        <p:txBody>
          <a:bodyPr/>
          <a:lstStyle/>
          <a:p>
            <a:pPr>
              <a:defRPr/>
            </a:pPr>
            <a:r>
              <a:rPr lang="en-AU"/>
              <a:t>The University of Melbourne</a:t>
            </a:r>
          </a:p>
        </p:txBody>
      </p:sp>
      <p:sp>
        <p:nvSpPr>
          <p:cNvPr id="5" name="Date Placeholder 4"/>
          <p:cNvSpPr>
            <a:spLocks noGrp="1"/>
          </p:cNvSpPr>
          <p:nvPr>
            <p:ph type="dt" idx="1"/>
          </p:nvPr>
        </p:nvSpPr>
        <p:spPr/>
        <p:txBody>
          <a:bodyPr/>
          <a:lstStyle/>
          <a:p>
            <a:pPr>
              <a:defRPr/>
            </a:pPr>
            <a:r>
              <a:rPr lang="en-AU"/>
              <a:t>MELBOURNE RESEARCH</a:t>
            </a:r>
          </a:p>
        </p:txBody>
      </p:sp>
      <p:sp>
        <p:nvSpPr>
          <p:cNvPr id="6" name="Footer Placeholder 5"/>
          <p:cNvSpPr>
            <a:spLocks noGrp="1"/>
          </p:cNvSpPr>
          <p:nvPr>
            <p:ph type="ftr" sz="quarter" idx="4"/>
          </p:nvPr>
        </p:nvSpPr>
        <p:spPr/>
        <p:txBody>
          <a:bodyPr/>
          <a:lstStyle/>
          <a:p>
            <a:pPr>
              <a:defRPr/>
            </a:pPr>
            <a:r>
              <a:rPr lang="en-AU"/>
              <a:t>www.research.unimelb.edu.au</a:t>
            </a:r>
          </a:p>
        </p:txBody>
      </p:sp>
      <p:sp>
        <p:nvSpPr>
          <p:cNvPr id="7" name="Slide Number Placeholder 6"/>
          <p:cNvSpPr>
            <a:spLocks noGrp="1"/>
          </p:cNvSpPr>
          <p:nvPr>
            <p:ph type="sldNum" sz="quarter" idx="5"/>
          </p:nvPr>
        </p:nvSpPr>
        <p:spPr/>
        <p:txBody>
          <a:bodyPr/>
          <a:lstStyle/>
          <a:p>
            <a:fld id="{CF3CBA3A-6A58-1E4E-923C-46A60A578C21}" type="slidenum">
              <a:rPr lang="en-AU" smtClean="0"/>
              <a:pPr/>
              <a:t>10</a:t>
            </a:fld>
            <a:endParaRPr lang="en-AU"/>
          </a:p>
        </p:txBody>
      </p:sp>
    </p:spTree>
    <p:extLst>
      <p:ext uri="{BB962C8B-B14F-4D97-AF65-F5344CB8AC3E}">
        <p14:creationId xmlns:p14="http://schemas.microsoft.com/office/powerpoint/2010/main" val="1879009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of the CMIP6 models I’ve looked at are energy conserving once the long term non-conservation is removed. (Unlike CMIP5 where there are outliers to be aware of).</a:t>
            </a:r>
          </a:p>
        </p:txBody>
      </p:sp>
      <p:sp>
        <p:nvSpPr>
          <p:cNvPr id="4" name="Header Placeholder 3"/>
          <p:cNvSpPr>
            <a:spLocks noGrp="1"/>
          </p:cNvSpPr>
          <p:nvPr>
            <p:ph type="hdr" sz="quarter"/>
          </p:nvPr>
        </p:nvSpPr>
        <p:spPr/>
        <p:txBody>
          <a:bodyPr/>
          <a:lstStyle/>
          <a:p>
            <a:pPr>
              <a:defRPr/>
            </a:pPr>
            <a:r>
              <a:rPr lang="en-AU"/>
              <a:t>The University of Melbourne</a:t>
            </a:r>
          </a:p>
        </p:txBody>
      </p:sp>
      <p:sp>
        <p:nvSpPr>
          <p:cNvPr id="5" name="Date Placeholder 4"/>
          <p:cNvSpPr>
            <a:spLocks noGrp="1"/>
          </p:cNvSpPr>
          <p:nvPr>
            <p:ph type="dt" idx="1"/>
          </p:nvPr>
        </p:nvSpPr>
        <p:spPr/>
        <p:txBody>
          <a:bodyPr/>
          <a:lstStyle/>
          <a:p>
            <a:pPr>
              <a:defRPr/>
            </a:pPr>
            <a:r>
              <a:rPr lang="en-AU"/>
              <a:t>MELBOURNE RESEARCH</a:t>
            </a:r>
          </a:p>
        </p:txBody>
      </p:sp>
      <p:sp>
        <p:nvSpPr>
          <p:cNvPr id="6" name="Footer Placeholder 5"/>
          <p:cNvSpPr>
            <a:spLocks noGrp="1"/>
          </p:cNvSpPr>
          <p:nvPr>
            <p:ph type="ftr" sz="quarter" idx="4"/>
          </p:nvPr>
        </p:nvSpPr>
        <p:spPr/>
        <p:txBody>
          <a:bodyPr/>
          <a:lstStyle/>
          <a:p>
            <a:pPr>
              <a:defRPr/>
            </a:pPr>
            <a:r>
              <a:rPr lang="en-AU"/>
              <a:t>www.research.unimelb.edu.au</a:t>
            </a:r>
          </a:p>
        </p:txBody>
      </p:sp>
      <p:sp>
        <p:nvSpPr>
          <p:cNvPr id="7" name="Slide Number Placeholder 6"/>
          <p:cNvSpPr>
            <a:spLocks noGrp="1"/>
          </p:cNvSpPr>
          <p:nvPr>
            <p:ph type="sldNum" sz="quarter" idx="5"/>
          </p:nvPr>
        </p:nvSpPr>
        <p:spPr/>
        <p:txBody>
          <a:bodyPr/>
          <a:lstStyle/>
          <a:p>
            <a:fld id="{CF3CBA3A-6A58-1E4E-923C-46A60A578C21}" type="slidenum">
              <a:rPr lang="en-AU" smtClean="0"/>
              <a:pPr/>
              <a:t>11</a:t>
            </a:fld>
            <a:endParaRPr lang="en-AU"/>
          </a:p>
        </p:txBody>
      </p:sp>
    </p:spTree>
    <p:extLst>
      <p:ext uri="{BB962C8B-B14F-4D97-AF65-F5344CB8AC3E}">
        <p14:creationId xmlns:p14="http://schemas.microsoft.com/office/powerpoint/2010/main" val="37243241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Mass conservation is more difficult than energy conservation.</a:t>
            </a:r>
          </a:p>
          <a:p>
            <a:endParaRPr lang="en-US" dirty="0"/>
          </a:p>
          <a:p>
            <a:r>
              <a:rPr lang="en-US" dirty="0"/>
              <a:t>HELP: What do I do with the rigid lid models (i.e. models where mass doesn’t change)</a:t>
            </a:r>
          </a:p>
        </p:txBody>
      </p:sp>
      <p:sp>
        <p:nvSpPr>
          <p:cNvPr id="4" name="Header Placeholder 3"/>
          <p:cNvSpPr>
            <a:spLocks noGrp="1"/>
          </p:cNvSpPr>
          <p:nvPr>
            <p:ph type="hdr" sz="quarter"/>
          </p:nvPr>
        </p:nvSpPr>
        <p:spPr/>
        <p:txBody>
          <a:bodyPr/>
          <a:lstStyle/>
          <a:p>
            <a:pPr>
              <a:defRPr/>
            </a:pPr>
            <a:r>
              <a:rPr lang="en-AU"/>
              <a:t>The University of Melbourne</a:t>
            </a:r>
          </a:p>
        </p:txBody>
      </p:sp>
      <p:sp>
        <p:nvSpPr>
          <p:cNvPr id="5" name="Date Placeholder 4"/>
          <p:cNvSpPr>
            <a:spLocks noGrp="1"/>
          </p:cNvSpPr>
          <p:nvPr>
            <p:ph type="dt" idx="1"/>
          </p:nvPr>
        </p:nvSpPr>
        <p:spPr/>
        <p:txBody>
          <a:bodyPr/>
          <a:lstStyle/>
          <a:p>
            <a:pPr>
              <a:defRPr/>
            </a:pPr>
            <a:r>
              <a:rPr lang="en-AU"/>
              <a:t>MELBOURNE RESEARCH</a:t>
            </a:r>
          </a:p>
        </p:txBody>
      </p:sp>
      <p:sp>
        <p:nvSpPr>
          <p:cNvPr id="6" name="Footer Placeholder 5"/>
          <p:cNvSpPr>
            <a:spLocks noGrp="1"/>
          </p:cNvSpPr>
          <p:nvPr>
            <p:ph type="ftr" sz="quarter" idx="4"/>
          </p:nvPr>
        </p:nvSpPr>
        <p:spPr/>
        <p:txBody>
          <a:bodyPr/>
          <a:lstStyle/>
          <a:p>
            <a:pPr>
              <a:defRPr/>
            </a:pPr>
            <a:r>
              <a:rPr lang="en-AU"/>
              <a:t>www.research.unimelb.edu.au</a:t>
            </a:r>
          </a:p>
        </p:txBody>
      </p:sp>
      <p:sp>
        <p:nvSpPr>
          <p:cNvPr id="7" name="Slide Number Placeholder 6"/>
          <p:cNvSpPr>
            <a:spLocks noGrp="1"/>
          </p:cNvSpPr>
          <p:nvPr>
            <p:ph type="sldNum" sz="quarter" idx="5"/>
          </p:nvPr>
        </p:nvSpPr>
        <p:spPr/>
        <p:txBody>
          <a:bodyPr/>
          <a:lstStyle/>
          <a:p>
            <a:fld id="{CF3CBA3A-6A58-1E4E-923C-46A60A578C21}" type="slidenum">
              <a:rPr lang="en-AU" smtClean="0"/>
              <a:pPr/>
              <a:t>12</a:t>
            </a:fld>
            <a:endParaRPr lang="en-AU"/>
          </a:p>
        </p:txBody>
      </p:sp>
    </p:spTree>
    <p:extLst>
      <p:ext uri="{BB962C8B-B14F-4D97-AF65-F5344CB8AC3E}">
        <p14:creationId xmlns:p14="http://schemas.microsoft.com/office/powerpoint/2010/main" val="41810683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models do a good job of conserving salt, except for ones where mass is constant.</a:t>
            </a:r>
          </a:p>
        </p:txBody>
      </p:sp>
      <p:sp>
        <p:nvSpPr>
          <p:cNvPr id="4" name="Header Placeholder 3"/>
          <p:cNvSpPr>
            <a:spLocks noGrp="1"/>
          </p:cNvSpPr>
          <p:nvPr>
            <p:ph type="hdr" sz="quarter"/>
          </p:nvPr>
        </p:nvSpPr>
        <p:spPr/>
        <p:txBody>
          <a:bodyPr/>
          <a:lstStyle/>
          <a:p>
            <a:pPr>
              <a:defRPr/>
            </a:pPr>
            <a:r>
              <a:rPr lang="en-AU"/>
              <a:t>The University of Melbourne</a:t>
            </a:r>
          </a:p>
        </p:txBody>
      </p:sp>
      <p:sp>
        <p:nvSpPr>
          <p:cNvPr id="5" name="Date Placeholder 4"/>
          <p:cNvSpPr>
            <a:spLocks noGrp="1"/>
          </p:cNvSpPr>
          <p:nvPr>
            <p:ph type="dt" idx="1"/>
          </p:nvPr>
        </p:nvSpPr>
        <p:spPr/>
        <p:txBody>
          <a:bodyPr/>
          <a:lstStyle/>
          <a:p>
            <a:pPr>
              <a:defRPr/>
            </a:pPr>
            <a:r>
              <a:rPr lang="en-AU"/>
              <a:t>MELBOURNE RESEARCH</a:t>
            </a:r>
          </a:p>
        </p:txBody>
      </p:sp>
      <p:sp>
        <p:nvSpPr>
          <p:cNvPr id="6" name="Footer Placeholder 5"/>
          <p:cNvSpPr>
            <a:spLocks noGrp="1"/>
          </p:cNvSpPr>
          <p:nvPr>
            <p:ph type="ftr" sz="quarter" idx="4"/>
          </p:nvPr>
        </p:nvSpPr>
        <p:spPr/>
        <p:txBody>
          <a:bodyPr/>
          <a:lstStyle/>
          <a:p>
            <a:pPr>
              <a:defRPr/>
            </a:pPr>
            <a:r>
              <a:rPr lang="en-AU"/>
              <a:t>www.research.unimelb.edu.au</a:t>
            </a:r>
          </a:p>
        </p:txBody>
      </p:sp>
      <p:sp>
        <p:nvSpPr>
          <p:cNvPr id="7" name="Slide Number Placeholder 6"/>
          <p:cNvSpPr>
            <a:spLocks noGrp="1"/>
          </p:cNvSpPr>
          <p:nvPr>
            <p:ph type="sldNum" sz="quarter" idx="5"/>
          </p:nvPr>
        </p:nvSpPr>
        <p:spPr/>
        <p:txBody>
          <a:bodyPr/>
          <a:lstStyle/>
          <a:p>
            <a:fld id="{CF3CBA3A-6A58-1E4E-923C-46A60A578C21}" type="slidenum">
              <a:rPr lang="en-AU" smtClean="0"/>
              <a:pPr/>
              <a:t>13</a:t>
            </a:fld>
            <a:endParaRPr lang="en-AU"/>
          </a:p>
        </p:txBody>
      </p:sp>
    </p:spTree>
    <p:extLst>
      <p:ext uri="{BB962C8B-B14F-4D97-AF65-F5344CB8AC3E}">
        <p14:creationId xmlns:p14="http://schemas.microsoft.com/office/powerpoint/2010/main" val="27337285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Arial" charset="0"/>
                <a:ea typeface="ＭＳ Ｐゴシック" pitchFamily="34" charset="-128"/>
                <a:cs typeface="ＭＳ Ｐゴシック" charset="0"/>
              </a:rPr>
              <a:t>At regional scales there may be spurious redistributions of energy that are not evident in global integrals.</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endParaRPr lang="en-US" baseline="0" dirty="0"/>
          </a:p>
        </p:txBody>
      </p:sp>
      <p:sp>
        <p:nvSpPr>
          <p:cNvPr id="4" name="Header Placeholder 3"/>
          <p:cNvSpPr>
            <a:spLocks noGrp="1"/>
          </p:cNvSpPr>
          <p:nvPr>
            <p:ph type="hdr" sz="quarter" idx="10"/>
          </p:nvPr>
        </p:nvSpPr>
        <p:spPr/>
        <p:txBody>
          <a:bodyPr/>
          <a:lstStyle/>
          <a:p>
            <a:pPr>
              <a:defRPr/>
            </a:pPr>
            <a:r>
              <a:rPr lang="en-AU"/>
              <a:t>The University of Melbourne</a:t>
            </a:r>
          </a:p>
        </p:txBody>
      </p:sp>
      <p:sp>
        <p:nvSpPr>
          <p:cNvPr id="5" name="Date Placeholder 4"/>
          <p:cNvSpPr>
            <a:spLocks noGrp="1"/>
          </p:cNvSpPr>
          <p:nvPr>
            <p:ph type="dt" idx="11"/>
          </p:nvPr>
        </p:nvSpPr>
        <p:spPr/>
        <p:txBody>
          <a:bodyPr/>
          <a:lstStyle/>
          <a:p>
            <a:pPr>
              <a:defRPr/>
            </a:pPr>
            <a:r>
              <a:rPr lang="en-AU"/>
              <a:t>MELBOURNE RESEARCH</a:t>
            </a:r>
          </a:p>
        </p:txBody>
      </p:sp>
      <p:sp>
        <p:nvSpPr>
          <p:cNvPr id="6" name="Footer Placeholder 5"/>
          <p:cNvSpPr>
            <a:spLocks noGrp="1"/>
          </p:cNvSpPr>
          <p:nvPr>
            <p:ph type="ftr" sz="quarter" idx="12"/>
          </p:nvPr>
        </p:nvSpPr>
        <p:spPr/>
        <p:txBody>
          <a:bodyPr/>
          <a:lstStyle/>
          <a:p>
            <a:pPr>
              <a:defRPr/>
            </a:pPr>
            <a:r>
              <a:rPr lang="en-AU"/>
              <a:t>www.research.unimelb.edu.au</a:t>
            </a:r>
          </a:p>
        </p:txBody>
      </p:sp>
      <p:sp>
        <p:nvSpPr>
          <p:cNvPr id="7" name="Slide Number Placeholder 6"/>
          <p:cNvSpPr>
            <a:spLocks noGrp="1"/>
          </p:cNvSpPr>
          <p:nvPr>
            <p:ph type="sldNum" sz="quarter" idx="13"/>
          </p:nvPr>
        </p:nvSpPr>
        <p:spPr/>
        <p:txBody>
          <a:bodyPr/>
          <a:lstStyle/>
          <a:p>
            <a:fld id="{CF3CBA3A-6A58-1E4E-923C-46A60A578C21}" type="slidenum">
              <a:rPr lang="en-AU" smtClean="0"/>
              <a:pPr/>
              <a:t>16</a:t>
            </a:fld>
            <a:endParaRPr lang="en-AU"/>
          </a:p>
        </p:txBody>
      </p:sp>
    </p:spTree>
    <p:extLst>
      <p:ext uri="{BB962C8B-B14F-4D97-AF65-F5344CB8AC3E}">
        <p14:creationId xmlns:p14="http://schemas.microsoft.com/office/powerpoint/2010/main" val="19800316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learn more about drift and conservation in energy and mass, we break down the drift in OHC (i.e. the trend in the control run) into a thermal term and </a:t>
            </a:r>
            <a:r>
              <a:rPr lang="en-US" dirty="0" err="1"/>
              <a:t>barystatic</a:t>
            </a:r>
            <a:r>
              <a:rPr lang="en-US" dirty="0"/>
              <a:t> term (that accounts for changes in ocean heat content due to changes in in the mass of the ocean).</a:t>
            </a:r>
          </a:p>
          <a:p>
            <a:endParaRPr lang="en-US" dirty="0"/>
          </a:p>
          <a:p>
            <a:r>
              <a:rPr lang="en-US" dirty="0"/>
              <a:t>We simply calculate linear trends for these time derivatives.</a:t>
            </a:r>
          </a:p>
          <a:p>
            <a:endParaRPr lang="en-US" dirty="0"/>
          </a:p>
          <a:p>
            <a:r>
              <a:rPr lang="en-US" dirty="0"/>
              <a:t>For those familiar with working with CMIP variables, I’ve got them on the screen. Note that most ocean CMIP ocean models apply a </a:t>
            </a:r>
            <a:r>
              <a:rPr lang="en-US" dirty="0" err="1"/>
              <a:t>Boussinesq</a:t>
            </a:r>
            <a:r>
              <a:rPr lang="en-US" dirty="0"/>
              <a:t> approximation, which means volume (as opposed to mass is conserved in the absence of any freshwater flux). In CMIP6 the </a:t>
            </a:r>
            <a:r>
              <a:rPr lang="en-US" dirty="0" err="1"/>
              <a:t>masso</a:t>
            </a:r>
            <a:r>
              <a:rPr lang="en-US" dirty="0"/>
              <a:t> variable is supposed to be </a:t>
            </a:r>
            <a:r>
              <a:rPr lang="en-US" dirty="0" err="1"/>
              <a:t>volo</a:t>
            </a:r>
            <a:r>
              <a:rPr lang="en-US" dirty="0"/>
              <a:t> times the reference density to account for that (ACCESS follows the rules, which is great), but many modelling groups clearly didn’t update their diagnostics packages since CMIP5.</a:t>
            </a:r>
          </a:p>
          <a:p>
            <a:endParaRPr lang="en-US" dirty="0"/>
          </a:p>
          <a:p>
            <a:r>
              <a:rPr lang="en-US" dirty="0"/>
              <a:t>This decomposition is interesting in its own right, as it helps to diagnose the reason for long-term ocean model drifts. It’s also useful in looking at conservation…</a:t>
            </a:r>
          </a:p>
        </p:txBody>
      </p:sp>
      <p:sp>
        <p:nvSpPr>
          <p:cNvPr id="4" name="Header Placeholder 3"/>
          <p:cNvSpPr>
            <a:spLocks noGrp="1"/>
          </p:cNvSpPr>
          <p:nvPr>
            <p:ph type="hdr" sz="quarter"/>
          </p:nvPr>
        </p:nvSpPr>
        <p:spPr/>
        <p:txBody>
          <a:bodyPr/>
          <a:lstStyle/>
          <a:p>
            <a:pPr>
              <a:defRPr/>
            </a:pPr>
            <a:r>
              <a:rPr lang="en-AU"/>
              <a:t>The University of Melbourne</a:t>
            </a:r>
          </a:p>
        </p:txBody>
      </p:sp>
      <p:sp>
        <p:nvSpPr>
          <p:cNvPr id="5" name="Date Placeholder 4"/>
          <p:cNvSpPr>
            <a:spLocks noGrp="1"/>
          </p:cNvSpPr>
          <p:nvPr>
            <p:ph type="dt" idx="1"/>
          </p:nvPr>
        </p:nvSpPr>
        <p:spPr/>
        <p:txBody>
          <a:bodyPr/>
          <a:lstStyle/>
          <a:p>
            <a:pPr>
              <a:defRPr/>
            </a:pPr>
            <a:r>
              <a:rPr lang="en-AU"/>
              <a:t>MELBOURNE RESEARCH</a:t>
            </a:r>
          </a:p>
        </p:txBody>
      </p:sp>
      <p:sp>
        <p:nvSpPr>
          <p:cNvPr id="6" name="Footer Placeholder 5"/>
          <p:cNvSpPr>
            <a:spLocks noGrp="1"/>
          </p:cNvSpPr>
          <p:nvPr>
            <p:ph type="ftr" sz="quarter" idx="4"/>
          </p:nvPr>
        </p:nvSpPr>
        <p:spPr/>
        <p:txBody>
          <a:bodyPr/>
          <a:lstStyle/>
          <a:p>
            <a:pPr>
              <a:defRPr/>
            </a:pPr>
            <a:r>
              <a:rPr lang="en-AU"/>
              <a:t>www.research.unimelb.edu.au</a:t>
            </a:r>
          </a:p>
        </p:txBody>
      </p:sp>
      <p:sp>
        <p:nvSpPr>
          <p:cNvPr id="7" name="Slide Number Placeholder 6"/>
          <p:cNvSpPr>
            <a:spLocks noGrp="1"/>
          </p:cNvSpPr>
          <p:nvPr>
            <p:ph type="sldNum" sz="quarter" idx="5"/>
          </p:nvPr>
        </p:nvSpPr>
        <p:spPr/>
        <p:txBody>
          <a:bodyPr/>
          <a:lstStyle/>
          <a:p>
            <a:fld id="{CF3CBA3A-6A58-1E4E-923C-46A60A578C21}" type="slidenum">
              <a:rPr lang="en-AU" smtClean="0"/>
              <a:pPr/>
              <a:t>17</a:t>
            </a:fld>
            <a:endParaRPr lang="en-AU"/>
          </a:p>
        </p:txBody>
      </p:sp>
    </p:spTree>
    <p:extLst>
      <p:ext uri="{BB962C8B-B14F-4D97-AF65-F5344CB8AC3E}">
        <p14:creationId xmlns:p14="http://schemas.microsoft.com/office/powerpoint/2010/main" val="2808912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correctly balanced ocean model that is in equilibrium (i.e. </a:t>
            </a:r>
            <a:r>
              <a:rPr lang="en-US" dirty="0" err="1"/>
              <a:t>spinup</a:t>
            </a:r>
            <a:r>
              <a:rPr lang="en-US" dirty="0"/>
              <a:t> is complete): </a:t>
            </a:r>
          </a:p>
          <a:p>
            <a:pPr marL="171450" indent="-171450">
              <a:buFont typeface="Arial" panose="020B0604020202020204" pitchFamily="34" charset="0"/>
              <a:buChar char="•"/>
            </a:pPr>
            <a:r>
              <a:rPr lang="en-US" dirty="0"/>
              <a:t>Drift in the thermal component of the ocean heat content should (on annual and longer timescales) approximately equal the cumulative net surface heat flux</a:t>
            </a:r>
          </a:p>
          <a:p>
            <a:pPr marL="171450" indent="-171450">
              <a:buFont typeface="Arial" panose="020B0604020202020204" pitchFamily="34" charset="0"/>
              <a:buChar char="•"/>
            </a:pPr>
            <a:r>
              <a:rPr lang="en-US" dirty="0"/>
              <a:t>Drift in the </a:t>
            </a:r>
            <a:r>
              <a:rPr lang="en-US" dirty="0" err="1"/>
              <a:t>barystatic</a:t>
            </a:r>
            <a:r>
              <a:rPr lang="en-US" dirty="0"/>
              <a:t> component of the ocean heat content should approximate the cumulative net freshwater flux</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We also repeat the thermal balance calculation for </a:t>
            </a:r>
            <a:r>
              <a:rPr lang="en-US" dirty="0" err="1"/>
              <a:t>netTOA</a:t>
            </a:r>
            <a:r>
              <a:rPr lang="en-US" dirty="0"/>
              <a:t>.</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Finally, ocean models should also conserve salt. A change in the global ocean mass can be related to an equivalent change in global average salinity as shown.</a:t>
            </a:r>
          </a:p>
        </p:txBody>
      </p:sp>
      <p:sp>
        <p:nvSpPr>
          <p:cNvPr id="4" name="Header Placeholder 3"/>
          <p:cNvSpPr>
            <a:spLocks noGrp="1"/>
          </p:cNvSpPr>
          <p:nvPr>
            <p:ph type="hdr" sz="quarter"/>
          </p:nvPr>
        </p:nvSpPr>
        <p:spPr/>
        <p:txBody>
          <a:bodyPr/>
          <a:lstStyle/>
          <a:p>
            <a:pPr>
              <a:defRPr/>
            </a:pPr>
            <a:r>
              <a:rPr lang="en-AU"/>
              <a:t>The University of Melbourne</a:t>
            </a:r>
          </a:p>
        </p:txBody>
      </p:sp>
      <p:sp>
        <p:nvSpPr>
          <p:cNvPr id="5" name="Date Placeholder 4"/>
          <p:cNvSpPr>
            <a:spLocks noGrp="1"/>
          </p:cNvSpPr>
          <p:nvPr>
            <p:ph type="dt" idx="1"/>
          </p:nvPr>
        </p:nvSpPr>
        <p:spPr/>
        <p:txBody>
          <a:bodyPr/>
          <a:lstStyle/>
          <a:p>
            <a:pPr>
              <a:defRPr/>
            </a:pPr>
            <a:r>
              <a:rPr lang="en-AU"/>
              <a:t>MELBOURNE RESEARCH</a:t>
            </a:r>
          </a:p>
        </p:txBody>
      </p:sp>
      <p:sp>
        <p:nvSpPr>
          <p:cNvPr id="6" name="Footer Placeholder 5"/>
          <p:cNvSpPr>
            <a:spLocks noGrp="1"/>
          </p:cNvSpPr>
          <p:nvPr>
            <p:ph type="ftr" sz="quarter" idx="4"/>
          </p:nvPr>
        </p:nvSpPr>
        <p:spPr/>
        <p:txBody>
          <a:bodyPr/>
          <a:lstStyle/>
          <a:p>
            <a:pPr>
              <a:defRPr/>
            </a:pPr>
            <a:r>
              <a:rPr lang="en-AU"/>
              <a:t>www.research.unimelb.edu.au</a:t>
            </a:r>
          </a:p>
        </p:txBody>
      </p:sp>
      <p:sp>
        <p:nvSpPr>
          <p:cNvPr id="7" name="Slide Number Placeholder 6"/>
          <p:cNvSpPr>
            <a:spLocks noGrp="1"/>
          </p:cNvSpPr>
          <p:nvPr>
            <p:ph type="sldNum" sz="quarter" idx="5"/>
          </p:nvPr>
        </p:nvSpPr>
        <p:spPr/>
        <p:txBody>
          <a:bodyPr/>
          <a:lstStyle/>
          <a:p>
            <a:fld id="{CF3CBA3A-6A58-1E4E-923C-46A60A578C21}" type="slidenum">
              <a:rPr lang="en-AU" smtClean="0"/>
              <a:pPr/>
              <a:t>18</a:t>
            </a:fld>
            <a:endParaRPr lang="en-AU"/>
          </a:p>
        </p:txBody>
      </p:sp>
    </p:spTree>
    <p:extLst>
      <p:ext uri="{BB962C8B-B14F-4D97-AF65-F5344CB8AC3E}">
        <p14:creationId xmlns:p14="http://schemas.microsoft.com/office/powerpoint/2010/main" val="7302201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start, I should probably explain exactly what model drift is…</a:t>
            </a:r>
          </a:p>
          <a:p>
            <a:endParaRPr lang="en-US" dirty="0"/>
          </a:p>
          <a:p>
            <a:r>
              <a:rPr lang="en-US" dirty="0"/>
              <a:t>Basically “drift” is the name given to unforced trends that arise in a model simulation due to incomplete </a:t>
            </a:r>
            <a:r>
              <a:rPr lang="en-US" dirty="0" err="1"/>
              <a:t>spinup</a:t>
            </a:r>
            <a:r>
              <a:rPr lang="en-US" dirty="0"/>
              <a:t> and non-closure of the energy and moisture budgets.</a:t>
            </a:r>
          </a:p>
          <a:p>
            <a:endParaRPr lang="en-US" dirty="0"/>
          </a:p>
          <a:p>
            <a:pPr marL="228600" indent="-228600">
              <a:buAutoNum type="arabicPeriod"/>
            </a:pPr>
            <a:r>
              <a:rPr lang="en-US" dirty="0"/>
              <a:t>Incomplete </a:t>
            </a:r>
            <a:r>
              <a:rPr lang="en-US" dirty="0" err="1"/>
              <a:t>spinup</a:t>
            </a:r>
            <a:endParaRPr lang="en-US" dirty="0"/>
          </a:p>
          <a:p>
            <a:pPr marL="0" indent="0">
              <a:buNone/>
            </a:pPr>
            <a:endParaRPr lang="en-US" dirty="0"/>
          </a:p>
          <a:p>
            <a:pPr marL="171450" indent="-171450">
              <a:buFontTx/>
              <a:buChar char="-"/>
            </a:pPr>
            <a:r>
              <a:rPr lang="en-US" dirty="0"/>
              <a:t>A simulation’s initial state may not be in dynamical balance with the representation of physics in the model</a:t>
            </a:r>
          </a:p>
          <a:p>
            <a:pPr marL="171450" indent="-171450">
              <a:buFontTx/>
              <a:buChar char="-"/>
            </a:pPr>
            <a:r>
              <a:rPr lang="en-US" dirty="0"/>
              <a:t>“Coupling shock’’ may occur during the coupling of model components resulting in discontinuities in surface fluxes </a:t>
            </a:r>
          </a:p>
          <a:p>
            <a:endParaRPr lang="en-US" dirty="0"/>
          </a:p>
          <a:p>
            <a:r>
              <a:rPr lang="en-US" dirty="0"/>
              <a:t>In these cases, a model may drift from its initial state toward a quasi-steady state over some period of time. The time scale over which the climate system adjusts will be determined by the time it takes for anomalies to be advected or mixed through the ocean, which may be many thousands of years (the adjustment of the atmosphere and land surface is many orders of magnitude faster).</a:t>
            </a:r>
          </a:p>
          <a:p>
            <a:endParaRPr lang="en-US" dirty="0"/>
          </a:p>
          <a:p>
            <a:r>
              <a:rPr lang="en-US" dirty="0" err="1"/>
              <a:t>Spinup</a:t>
            </a:r>
            <a:r>
              <a:rPr lang="en-US" dirty="0"/>
              <a:t> periods of thousands of years are prohibitive given the available computational resources. Instead, models are generally spun up for a few hundred years. As a result, drift persists in any model. </a:t>
            </a:r>
          </a:p>
          <a:p>
            <a:endParaRPr lang="en-US" dirty="0"/>
          </a:p>
          <a:p>
            <a:r>
              <a:rPr lang="en-US" dirty="0"/>
              <a:t>2. Non-closure of the energy and/or moisture budget</a:t>
            </a:r>
          </a:p>
          <a:p>
            <a:endParaRPr lang="en-US" dirty="0"/>
          </a:p>
          <a:p>
            <a:r>
              <a:rPr lang="en-US" dirty="0"/>
              <a:t>i.e. errors or missing terms in the budget</a:t>
            </a:r>
          </a:p>
          <a:p>
            <a:endParaRPr lang="en-US" dirty="0"/>
          </a:p>
          <a:p>
            <a:r>
              <a:rPr lang="en-US" dirty="0"/>
              <a:t>In this case a steady solution may not be attainable.</a:t>
            </a:r>
          </a:p>
          <a:p>
            <a:endParaRPr lang="en-US" dirty="0"/>
          </a:p>
        </p:txBody>
      </p:sp>
      <p:sp>
        <p:nvSpPr>
          <p:cNvPr id="4" name="Header Placeholder 3"/>
          <p:cNvSpPr>
            <a:spLocks noGrp="1"/>
          </p:cNvSpPr>
          <p:nvPr>
            <p:ph type="hdr" sz="quarter"/>
          </p:nvPr>
        </p:nvSpPr>
        <p:spPr/>
        <p:txBody>
          <a:bodyPr/>
          <a:lstStyle/>
          <a:p>
            <a:pPr>
              <a:defRPr/>
            </a:pPr>
            <a:r>
              <a:rPr lang="en-AU"/>
              <a:t>The University of Melbourne</a:t>
            </a:r>
          </a:p>
        </p:txBody>
      </p:sp>
      <p:sp>
        <p:nvSpPr>
          <p:cNvPr id="5" name="Date Placeholder 4"/>
          <p:cNvSpPr>
            <a:spLocks noGrp="1"/>
          </p:cNvSpPr>
          <p:nvPr>
            <p:ph type="dt" idx="1"/>
          </p:nvPr>
        </p:nvSpPr>
        <p:spPr/>
        <p:txBody>
          <a:bodyPr/>
          <a:lstStyle/>
          <a:p>
            <a:pPr>
              <a:defRPr/>
            </a:pPr>
            <a:r>
              <a:rPr lang="en-AU"/>
              <a:t>MELBOURNE RESEARCH</a:t>
            </a:r>
          </a:p>
        </p:txBody>
      </p:sp>
      <p:sp>
        <p:nvSpPr>
          <p:cNvPr id="6" name="Footer Placeholder 5"/>
          <p:cNvSpPr>
            <a:spLocks noGrp="1"/>
          </p:cNvSpPr>
          <p:nvPr>
            <p:ph type="ftr" sz="quarter" idx="4"/>
          </p:nvPr>
        </p:nvSpPr>
        <p:spPr/>
        <p:txBody>
          <a:bodyPr/>
          <a:lstStyle/>
          <a:p>
            <a:pPr>
              <a:defRPr/>
            </a:pPr>
            <a:r>
              <a:rPr lang="en-AU"/>
              <a:t>www.research.unimelb.edu.au</a:t>
            </a:r>
          </a:p>
        </p:txBody>
      </p:sp>
      <p:sp>
        <p:nvSpPr>
          <p:cNvPr id="7" name="Slide Number Placeholder 6"/>
          <p:cNvSpPr>
            <a:spLocks noGrp="1"/>
          </p:cNvSpPr>
          <p:nvPr>
            <p:ph type="sldNum" sz="quarter" idx="5"/>
          </p:nvPr>
        </p:nvSpPr>
        <p:spPr/>
        <p:txBody>
          <a:bodyPr/>
          <a:lstStyle/>
          <a:p>
            <a:fld id="{CF3CBA3A-6A58-1E4E-923C-46A60A578C21}" type="slidenum">
              <a:rPr lang="en-AU" smtClean="0"/>
              <a:pPr/>
              <a:t>2</a:t>
            </a:fld>
            <a:endParaRPr lang="en-AU"/>
          </a:p>
        </p:txBody>
      </p:sp>
    </p:spTree>
    <p:extLst>
      <p:ext uri="{BB962C8B-B14F-4D97-AF65-F5344CB8AC3E}">
        <p14:creationId xmlns:p14="http://schemas.microsoft.com/office/powerpoint/2010/main" val="2687138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some reason, it’s been the Australian community that has led the way in drift research.</a:t>
            </a:r>
          </a:p>
          <a:p>
            <a:endParaRPr lang="en-US" dirty="0"/>
          </a:p>
          <a:p>
            <a:r>
              <a:rPr lang="en-US" dirty="0"/>
              <a:t>It started with Alex Sen Gupta and colleagues a few years ago now, who looked at the practical aspects of model drift. What I mean by that is they took a bunch of popular model variables (steric sea level, surface temperature, precipitation, sea ice) and looked at the nature of the drift (i.e. linear, cubic </a:t>
            </a:r>
            <a:r>
              <a:rPr lang="en-US" dirty="0" err="1"/>
              <a:t>etc</a:t>
            </a:r>
            <a:r>
              <a:rPr lang="en-US" dirty="0"/>
              <a:t>) in those variables and how large it was relative to forced trends.</a:t>
            </a:r>
          </a:p>
          <a:p>
            <a:endParaRPr lang="en-US" dirty="0"/>
          </a:p>
          <a:p>
            <a:pPr marL="0" indent="0">
              <a:buFontTx/>
              <a:buNone/>
            </a:pPr>
            <a:r>
              <a:rPr lang="en-US" dirty="0"/>
              <a:t>In general they found that:</a:t>
            </a:r>
          </a:p>
          <a:p>
            <a:pPr marL="171450" indent="-171450">
              <a:buFontTx/>
              <a:buChar char="-"/>
            </a:pPr>
            <a:r>
              <a:rPr lang="en-AU" sz="1200" kern="1200" dirty="0">
                <a:solidFill>
                  <a:schemeClr val="tx1"/>
                </a:solidFill>
                <a:effectLst/>
                <a:latin typeface="Arial" charset="0"/>
                <a:ea typeface="ＭＳ Ｐゴシック" pitchFamily="34" charset="-128"/>
                <a:cs typeface="ＭＳ Ｐゴシック" charset="0"/>
              </a:rPr>
              <a:t>Drift is very important for depth integrated quantities (i.e. it represents a non-trivial fraction of forced trends)</a:t>
            </a:r>
          </a:p>
          <a:p>
            <a:pPr marL="171450" indent="-171450">
              <a:buFontTx/>
              <a:buChar char="-"/>
            </a:pPr>
            <a:r>
              <a:rPr lang="en-AU" sz="1200" kern="1200" dirty="0">
                <a:solidFill>
                  <a:schemeClr val="tx1"/>
                </a:solidFill>
                <a:effectLst/>
                <a:latin typeface="Arial" charset="0"/>
                <a:ea typeface="ＭＳ Ｐゴシック" pitchFamily="34" charset="-128"/>
                <a:cs typeface="ＭＳ Ｐゴシック" charset="0"/>
              </a:rPr>
              <a:t>Even though the adjustment time scale of the atmosphere is fast, as the ocean is coupled to the atmosphere, if surface ocean properties drift then atmospheric properties will also drift.</a:t>
            </a:r>
          </a:p>
          <a:p>
            <a:pPr marL="171450" indent="-171450">
              <a:buFontTx/>
              <a:buChar char="-"/>
            </a:pPr>
            <a:r>
              <a:rPr lang="en-AU" sz="1200" kern="1200" dirty="0">
                <a:solidFill>
                  <a:schemeClr val="tx1"/>
                </a:solidFill>
                <a:effectLst/>
                <a:latin typeface="Arial" charset="0"/>
                <a:ea typeface="ＭＳ Ｐゴシック" pitchFamily="34" charset="-128"/>
                <a:cs typeface="ＭＳ Ｐゴシック" charset="0"/>
              </a:rPr>
              <a:t>Reduced magnitude of drift from CMIP3 to CMIP5</a:t>
            </a:r>
          </a:p>
          <a:p>
            <a:pPr marL="171450" indent="-171450">
              <a:buFontTx/>
              <a:buChar char="-"/>
            </a:pPr>
            <a:endParaRPr lang="en-AU" sz="1200" kern="1200" dirty="0">
              <a:solidFill>
                <a:schemeClr val="tx1"/>
              </a:solidFill>
              <a:effectLst/>
              <a:latin typeface="Arial" charset="0"/>
              <a:ea typeface="ＭＳ Ｐゴシック" pitchFamily="34" charset="-128"/>
              <a:cs typeface="ＭＳ Ｐゴシック" charset="0"/>
            </a:endParaRPr>
          </a:p>
          <a:p>
            <a:pPr marL="171450" indent="-171450">
              <a:buFontTx/>
              <a:buChar char="-"/>
            </a:pPr>
            <a:endParaRPr lang="en-AU" sz="1200" kern="1200" dirty="0">
              <a:solidFill>
                <a:schemeClr val="tx1"/>
              </a:solidFill>
              <a:effectLst/>
              <a:latin typeface="Arial" charset="0"/>
              <a:ea typeface="ＭＳ Ｐゴシック" pitchFamily="34" charset="-128"/>
              <a:cs typeface="ＭＳ Ｐゴシック" charset="0"/>
            </a:endParaRPr>
          </a:p>
          <a:p>
            <a:endParaRPr lang="en-US" dirty="0"/>
          </a:p>
          <a:p>
            <a:endParaRPr lang="en-US" dirty="0"/>
          </a:p>
          <a:p>
            <a:endParaRPr lang="en-US" dirty="0"/>
          </a:p>
        </p:txBody>
      </p:sp>
      <p:sp>
        <p:nvSpPr>
          <p:cNvPr id="4" name="Header Placeholder 3"/>
          <p:cNvSpPr>
            <a:spLocks noGrp="1"/>
          </p:cNvSpPr>
          <p:nvPr>
            <p:ph type="hdr" sz="quarter"/>
          </p:nvPr>
        </p:nvSpPr>
        <p:spPr/>
        <p:txBody>
          <a:bodyPr/>
          <a:lstStyle/>
          <a:p>
            <a:pPr>
              <a:defRPr/>
            </a:pPr>
            <a:r>
              <a:rPr lang="en-AU"/>
              <a:t>The University of Melbourne</a:t>
            </a:r>
          </a:p>
        </p:txBody>
      </p:sp>
      <p:sp>
        <p:nvSpPr>
          <p:cNvPr id="5" name="Date Placeholder 4"/>
          <p:cNvSpPr>
            <a:spLocks noGrp="1"/>
          </p:cNvSpPr>
          <p:nvPr>
            <p:ph type="dt" idx="1"/>
          </p:nvPr>
        </p:nvSpPr>
        <p:spPr/>
        <p:txBody>
          <a:bodyPr/>
          <a:lstStyle/>
          <a:p>
            <a:pPr>
              <a:defRPr/>
            </a:pPr>
            <a:r>
              <a:rPr lang="en-AU"/>
              <a:t>MELBOURNE RESEARCH</a:t>
            </a:r>
          </a:p>
        </p:txBody>
      </p:sp>
      <p:sp>
        <p:nvSpPr>
          <p:cNvPr id="6" name="Footer Placeholder 5"/>
          <p:cNvSpPr>
            <a:spLocks noGrp="1"/>
          </p:cNvSpPr>
          <p:nvPr>
            <p:ph type="ftr" sz="quarter" idx="4"/>
          </p:nvPr>
        </p:nvSpPr>
        <p:spPr/>
        <p:txBody>
          <a:bodyPr/>
          <a:lstStyle/>
          <a:p>
            <a:pPr>
              <a:defRPr/>
            </a:pPr>
            <a:r>
              <a:rPr lang="en-AU"/>
              <a:t>www.research.unimelb.edu.au</a:t>
            </a:r>
          </a:p>
        </p:txBody>
      </p:sp>
      <p:sp>
        <p:nvSpPr>
          <p:cNvPr id="7" name="Slide Number Placeholder 6"/>
          <p:cNvSpPr>
            <a:spLocks noGrp="1"/>
          </p:cNvSpPr>
          <p:nvPr>
            <p:ph type="sldNum" sz="quarter" idx="5"/>
          </p:nvPr>
        </p:nvSpPr>
        <p:spPr/>
        <p:txBody>
          <a:bodyPr/>
          <a:lstStyle/>
          <a:p>
            <a:fld id="{CF3CBA3A-6A58-1E4E-923C-46A60A578C21}" type="slidenum">
              <a:rPr lang="en-AU" smtClean="0"/>
              <a:pPr/>
              <a:t>3</a:t>
            </a:fld>
            <a:endParaRPr lang="en-AU"/>
          </a:p>
        </p:txBody>
      </p:sp>
    </p:spTree>
    <p:extLst>
      <p:ext uri="{BB962C8B-B14F-4D97-AF65-F5344CB8AC3E}">
        <p14:creationId xmlns:p14="http://schemas.microsoft.com/office/powerpoint/2010/main" val="2209368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AU" sz="1200" kern="1200" dirty="0">
                <a:solidFill>
                  <a:schemeClr val="tx1"/>
                </a:solidFill>
                <a:effectLst/>
                <a:latin typeface="Arial" charset="0"/>
                <a:ea typeface="ＭＳ Ｐゴシック" pitchFamily="34" charset="-128"/>
              </a:rPr>
              <a:t>Will Hobbs then took a more physically based approach and looked at drifts in the global energy budget. In particular, he looked at the relationship between the </a:t>
            </a:r>
            <a:r>
              <a:rPr lang="en-AU" sz="1200" kern="1200" dirty="0" err="1">
                <a:solidFill>
                  <a:schemeClr val="tx1"/>
                </a:solidFill>
                <a:effectLst/>
                <a:latin typeface="Arial" charset="0"/>
                <a:ea typeface="ＭＳ Ｐゴシック" pitchFamily="34" charset="-128"/>
              </a:rPr>
              <a:t>netTOA</a:t>
            </a:r>
            <a:r>
              <a:rPr lang="en-AU" sz="1200" kern="1200" dirty="0">
                <a:solidFill>
                  <a:schemeClr val="tx1"/>
                </a:solidFill>
                <a:effectLst/>
                <a:latin typeface="Arial" charset="0"/>
                <a:ea typeface="ＭＳ Ｐゴシック" pitchFamily="34" charset="-128"/>
              </a:rPr>
              <a:t> energy imbalance and trends on OHC.</a:t>
            </a:r>
          </a:p>
          <a:p>
            <a:pPr marL="0" indent="0">
              <a:buFontTx/>
              <a:buNone/>
            </a:pPr>
            <a:endParaRPr lang="en-AU" sz="1200" kern="1200" dirty="0">
              <a:solidFill>
                <a:schemeClr val="tx1"/>
              </a:solidFill>
              <a:effectLst/>
              <a:latin typeface="Arial" charset="0"/>
              <a:ea typeface="ＭＳ Ｐゴシック" pitchFamily="34" charset="-128"/>
            </a:endParaRPr>
          </a:p>
          <a:p>
            <a:pPr marL="0" indent="0">
              <a:buFontTx/>
              <a:buNone/>
            </a:pPr>
            <a:r>
              <a:rPr lang="en-AU" sz="1200" kern="1200" dirty="0">
                <a:solidFill>
                  <a:schemeClr val="tx1"/>
                </a:solidFill>
                <a:effectLst/>
                <a:latin typeface="Arial" charset="0"/>
                <a:ea typeface="ＭＳ Ｐゴシック" pitchFamily="34" charset="-128"/>
              </a:rPr>
              <a:t>They found:</a:t>
            </a:r>
          </a:p>
          <a:p>
            <a:pPr marL="171450" indent="-171450">
              <a:buFontTx/>
              <a:buChar char="-"/>
            </a:pPr>
            <a:r>
              <a:rPr lang="en-AU" sz="1200" kern="1200" dirty="0">
                <a:solidFill>
                  <a:schemeClr val="tx1"/>
                </a:solidFill>
                <a:effectLst/>
                <a:latin typeface="Arial" charset="0"/>
                <a:ea typeface="ＭＳ Ｐゴシック" pitchFamily="34" charset="-128"/>
              </a:rPr>
              <a:t>O</a:t>
            </a:r>
            <a:r>
              <a:rPr lang="en-AU" dirty="0"/>
              <a:t>n decadal time scales there is a close relationship between top-of-atmosphere energy balance and ocean heat content. This indicates that the models are energy conserving once their long-term </a:t>
            </a:r>
            <a:r>
              <a:rPr lang="en-AU" dirty="0" err="1"/>
              <a:t>nonconservation</a:t>
            </a:r>
            <a:r>
              <a:rPr lang="en-AU" dirty="0"/>
              <a:t> terms are accounted for.</a:t>
            </a:r>
          </a:p>
          <a:p>
            <a:pPr marL="171450" indent="-171450">
              <a:buFontTx/>
              <a:buChar char="-"/>
            </a:pPr>
            <a:r>
              <a:rPr lang="en-AU" dirty="0"/>
              <a:t>For most models the response to climate forcing does not seem to be affected by the magnitude of its energy bias or </a:t>
            </a:r>
            <a:r>
              <a:rPr lang="en-AU" dirty="0" err="1"/>
              <a:t>nonconservation</a:t>
            </a:r>
            <a:r>
              <a:rPr lang="en-AU" dirty="0"/>
              <a:t> term.</a:t>
            </a:r>
            <a:endParaRPr lang="en-US" dirty="0"/>
          </a:p>
          <a:p>
            <a:pPr marL="171450" indent="-171450">
              <a:buFontTx/>
              <a:buChar char="-"/>
            </a:pPr>
            <a:r>
              <a:rPr lang="en-AU" dirty="0"/>
              <a:t>The </a:t>
            </a:r>
            <a:r>
              <a:rPr lang="en-AU" dirty="0" err="1"/>
              <a:t>nonconservation</a:t>
            </a:r>
            <a:r>
              <a:rPr lang="en-AU" dirty="0"/>
              <a:t> in these models is overwhelmingly characterized by a time-constant bias (i.e., the </a:t>
            </a:r>
            <a:r>
              <a:rPr lang="en-AU" dirty="0" err="1"/>
              <a:t>nonconservation</a:t>
            </a:r>
            <a:r>
              <a:rPr lang="en-AU" dirty="0"/>
              <a:t> is stationary). As well as being constant in time, the energy biases are largely insensitive to changes in the models’ forcing regimes (i.e., the </a:t>
            </a:r>
            <a:r>
              <a:rPr lang="en-AU" dirty="0" err="1"/>
              <a:t>nonconservation</a:t>
            </a:r>
            <a:r>
              <a:rPr lang="en-AU" dirty="0"/>
              <a:t> is the same for all experiments). This has a number of useful practical implications for the correction of model energy balances (e.g., in the calculation of equilibrium climate sensitivity) or for drift correction of global-mean state variables (e.g., ocean or surface air temperature). First, this result formally demonstrates that nonzero energy balances or drifts in a model’s control run can be safely used to correct variables in the same model’s perturbed experiments, as is commonly the case in studies requiring drift or energy balance correction.</a:t>
            </a:r>
            <a:endParaRPr lang="en-US" dirty="0"/>
          </a:p>
          <a:p>
            <a:endParaRPr lang="en-US" dirty="0"/>
          </a:p>
          <a:p>
            <a:endParaRPr lang="en-US" dirty="0"/>
          </a:p>
          <a:p>
            <a:r>
              <a:rPr lang="en-US" dirty="0"/>
              <a:t>We’re interested in:</a:t>
            </a:r>
          </a:p>
          <a:p>
            <a:pPr marL="171450" indent="-171450">
              <a:buFontTx/>
              <a:buChar char="-"/>
            </a:pPr>
            <a:r>
              <a:rPr lang="en-US" dirty="0"/>
              <a:t>Are there any models that can’t be used after drift removal? (For selfish reasons)</a:t>
            </a:r>
          </a:p>
          <a:p>
            <a:pPr marL="171450" indent="-171450">
              <a:buFontTx/>
              <a:buChar char="-"/>
            </a:pPr>
            <a:r>
              <a:rPr lang="en-US" dirty="0"/>
              <a:t>Has drift continued to improve from CMIP5 to CMIP6?</a:t>
            </a:r>
          </a:p>
          <a:p>
            <a:pPr marL="171450" indent="-171450">
              <a:buFontTx/>
              <a:buChar char="-"/>
            </a:pPr>
            <a:r>
              <a:rPr lang="en-US" dirty="0"/>
              <a:t>Extending the analysis to include mass and salt </a:t>
            </a:r>
          </a:p>
          <a:p>
            <a:pPr marL="171450" indent="-171450">
              <a:buFontTx/>
              <a:buChar char="-"/>
            </a:pPr>
            <a:r>
              <a:rPr lang="en-US" dirty="0"/>
              <a:t>Adding something to </a:t>
            </a:r>
            <a:r>
              <a:rPr lang="en-US" dirty="0" err="1"/>
              <a:t>ESMValTool</a:t>
            </a:r>
            <a:endParaRPr lang="en-US" dirty="0"/>
          </a:p>
          <a:p>
            <a:endParaRPr lang="en-US" dirty="0"/>
          </a:p>
        </p:txBody>
      </p:sp>
      <p:sp>
        <p:nvSpPr>
          <p:cNvPr id="4" name="Header Placeholder 3"/>
          <p:cNvSpPr>
            <a:spLocks noGrp="1"/>
          </p:cNvSpPr>
          <p:nvPr>
            <p:ph type="hdr" sz="quarter"/>
          </p:nvPr>
        </p:nvSpPr>
        <p:spPr/>
        <p:txBody>
          <a:bodyPr/>
          <a:lstStyle/>
          <a:p>
            <a:pPr>
              <a:defRPr/>
            </a:pPr>
            <a:r>
              <a:rPr lang="en-AU"/>
              <a:t>The University of Melbourne</a:t>
            </a:r>
          </a:p>
        </p:txBody>
      </p:sp>
      <p:sp>
        <p:nvSpPr>
          <p:cNvPr id="5" name="Date Placeholder 4"/>
          <p:cNvSpPr>
            <a:spLocks noGrp="1"/>
          </p:cNvSpPr>
          <p:nvPr>
            <p:ph type="dt" idx="1"/>
          </p:nvPr>
        </p:nvSpPr>
        <p:spPr/>
        <p:txBody>
          <a:bodyPr/>
          <a:lstStyle/>
          <a:p>
            <a:pPr>
              <a:defRPr/>
            </a:pPr>
            <a:r>
              <a:rPr lang="en-AU"/>
              <a:t>MELBOURNE RESEARCH</a:t>
            </a:r>
          </a:p>
        </p:txBody>
      </p:sp>
      <p:sp>
        <p:nvSpPr>
          <p:cNvPr id="6" name="Footer Placeholder 5"/>
          <p:cNvSpPr>
            <a:spLocks noGrp="1"/>
          </p:cNvSpPr>
          <p:nvPr>
            <p:ph type="ftr" sz="quarter" idx="4"/>
          </p:nvPr>
        </p:nvSpPr>
        <p:spPr/>
        <p:txBody>
          <a:bodyPr/>
          <a:lstStyle/>
          <a:p>
            <a:pPr>
              <a:defRPr/>
            </a:pPr>
            <a:r>
              <a:rPr lang="en-AU"/>
              <a:t>www.research.unimelb.edu.au</a:t>
            </a:r>
          </a:p>
        </p:txBody>
      </p:sp>
      <p:sp>
        <p:nvSpPr>
          <p:cNvPr id="7" name="Slide Number Placeholder 6"/>
          <p:cNvSpPr>
            <a:spLocks noGrp="1"/>
          </p:cNvSpPr>
          <p:nvPr>
            <p:ph type="sldNum" sz="quarter" idx="5"/>
          </p:nvPr>
        </p:nvSpPr>
        <p:spPr/>
        <p:txBody>
          <a:bodyPr/>
          <a:lstStyle/>
          <a:p>
            <a:fld id="{CF3CBA3A-6A58-1E4E-923C-46A60A578C21}" type="slidenum">
              <a:rPr lang="en-AU" smtClean="0"/>
              <a:pPr/>
              <a:t>4</a:t>
            </a:fld>
            <a:endParaRPr lang="en-AU"/>
          </a:p>
        </p:txBody>
      </p:sp>
    </p:spTree>
    <p:extLst>
      <p:ext uri="{BB962C8B-B14F-4D97-AF65-F5344CB8AC3E}">
        <p14:creationId xmlns:p14="http://schemas.microsoft.com/office/powerpoint/2010/main" val="25173206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put these decompositions into action with the ACCESS-CM2 control run (first 300 years).</a:t>
            </a:r>
          </a:p>
          <a:p>
            <a:endParaRPr lang="en-US" dirty="0"/>
          </a:p>
          <a:p>
            <a:r>
              <a:rPr lang="en-US" dirty="0"/>
              <a:t>Explain plot:</a:t>
            </a:r>
          </a:p>
          <a:p>
            <a:pPr marL="171450" indent="-171450">
              <a:buFont typeface="Arial" panose="020B0604020202020204" pitchFamily="34" charset="0"/>
              <a:buChar char="•"/>
            </a:pPr>
            <a:r>
              <a:rPr lang="en-US" dirty="0"/>
              <a:t>Timeseries that should match (red for thermal component of OHC, blue for mass component of OHC, black for total)</a:t>
            </a:r>
          </a:p>
          <a:p>
            <a:pPr marL="171450" indent="-171450">
              <a:buFont typeface="Arial" panose="020B0604020202020204" pitchFamily="34" charset="0"/>
              <a:buChar char="•"/>
            </a:pPr>
            <a:r>
              <a:rPr lang="en-US" dirty="0"/>
              <a:t>When you remove that drift by fitting and subtracting a polynomial, they should match (Hobbs found most models are energy conserving once the long term non-conservation is removed)</a:t>
            </a:r>
          </a:p>
          <a:p>
            <a:endParaRPr lang="en-US" dirty="0"/>
          </a:p>
          <a:p>
            <a:r>
              <a:rPr lang="en-US" dirty="0"/>
              <a:t>Main features:</a:t>
            </a:r>
          </a:p>
          <a:p>
            <a:pPr marL="171450" indent="-171450">
              <a:buFont typeface="Arial" panose="020B0604020202020204" pitchFamily="34" charset="0"/>
              <a:buChar char="•"/>
            </a:pPr>
            <a:r>
              <a:rPr lang="en-US" dirty="0"/>
              <a:t>Essentially all the OHC drift is attributable to the thermal rather than </a:t>
            </a:r>
            <a:r>
              <a:rPr lang="en-US" dirty="0" err="1"/>
              <a:t>barystatic</a:t>
            </a:r>
            <a:r>
              <a:rPr lang="en-US" dirty="0"/>
              <a:t> component</a:t>
            </a:r>
          </a:p>
          <a:p>
            <a:pPr marL="171450" indent="-171450">
              <a:buFont typeface="Arial" panose="020B0604020202020204" pitchFamily="34" charset="0"/>
              <a:buChar char="•"/>
            </a:pPr>
            <a:r>
              <a:rPr lang="en-US" dirty="0"/>
              <a:t>Most energy leakage is in the atmosphere</a:t>
            </a:r>
          </a:p>
          <a:p>
            <a:pPr marL="171450" indent="-171450">
              <a:buFont typeface="Arial" panose="020B0604020202020204" pitchFamily="34" charset="0"/>
              <a:buChar char="•"/>
            </a:pPr>
            <a:r>
              <a:rPr lang="en-US" dirty="0"/>
              <a:t>The drift in surface water flux is huge (issue with the data)</a:t>
            </a:r>
          </a:p>
          <a:p>
            <a:pPr marL="171450" indent="-171450">
              <a:buFont typeface="Arial" panose="020B0604020202020204" pitchFamily="34" charset="0"/>
              <a:buChar char="•"/>
            </a:pPr>
            <a:r>
              <a:rPr lang="en-US" dirty="0"/>
              <a:t>This model approximately conserves salt, but not energy or moisture, which implies that the ocean model is leaking…</a:t>
            </a:r>
          </a:p>
          <a:p>
            <a:endParaRPr lang="en-US" dirty="0"/>
          </a:p>
        </p:txBody>
      </p:sp>
      <p:sp>
        <p:nvSpPr>
          <p:cNvPr id="4" name="Header Placeholder 3"/>
          <p:cNvSpPr>
            <a:spLocks noGrp="1"/>
          </p:cNvSpPr>
          <p:nvPr>
            <p:ph type="hdr" sz="quarter"/>
          </p:nvPr>
        </p:nvSpPr>
        <p:spPr/>
        <p:txBody>
          <a:bodyPr/>
          <a:lstStyle/>
          <a:p>
            <a:pPr>
              <a:defRPr/>
            </a:pPr>
            <a:r>
              <a:rPr lang="en-AU"/>
              <a:t>The University of Melbourne</a:t>
            </a:r>
          </a:p>
        </p:txBody>
      </p:sp>
      <p:sp>
        <p:nvSpPr>
          <p:cNvPr id="5" name="Date Placeholder 4"/>
          <p:cNvSpPr>
            <a:spLocks noGrp="1"/>
          </p:cNvSpPr>
          <p:nvPr>
            <p:ph type="dt" idx="1"/>
          </p:nvPr>
        </p:nvSpPr>
        <p:spPr/>
        <p:txBody>
          <a:bodyPr/>
          <a:lstStyle/>
          <a:p>
            <a:pPr>
              <a:defRPr/>
            </a:pPr>
            <a:r>
              <a:rPr lang="en-AU"/>
              <a:t>MELBOURNE RESEARCH</a:t>
            </a:r>
          </a:p>
        </p:txBody>
      </p:sp>
      <p:sp>
        <p:nvSpPr>
          <p:cNvPr id="6" name="Footer Placeholder 5"/>
          <p:cNvSpPr>
            <a:spLocks noGrp="1"/>
          </p:cNvSpPr>
          <p:nvPr>
            <p:ph type="ftr" sz="quarter" idx="4"/>
          </p:nvPr>
        </p:nvSpPr>
        <p:spPr/>
        <p:txBody>
          <a:bodyPr/>
          <a:lstStyle/>
          <a:p>
            <a:pPr>
              <a:defRPr/>
            </a:pPr>
            <a:r>
              <a:rPr lang="en-AU"/>
              <a:t>www.research.unimelb.edu.au</a:t>
            </a:r>
          </a:p>
        </p:txBody>
      </p:sp>
      <p:sp>
        <p:nvSpPr>
          <p:cNvPr id="7" name="Slide Number Placeholder 6"/>
          <p:cNvSpPr>
            <a:spLocks noGrp="1"/>
          </p:cNvSpPr>
          <p:nvPr>
            <p:ph type="sldNum" sz="quarter" idx="5"/>
          </p:nvPr>
        </p:nvSpPr>
        <p:spPr/>
        <p:txBody>
          <a:bodyPr/>
          <a:lstStyle/>
          <a:p>
            <a:fld id="{CF3CBA3A-6A58-1E4E-923C-46A60A578C21}" type="slidenum">
              <a:rPr lang="en-AU" smtClean="0"/>
              <a:pPr/>
              <a:t>5</a:t>
            </a:fld>
            <a:endParaRPr lang="en-AU"/>
          </a:p>
        </p:txBody>
      </p:sp>
    </p:spTree>
    <p:extLst>
      <p:ext uri="{BB962C8B-B14F-4D97-AF65-F5344CB8AC3E}">
        <p14:creationId xmlns:p14="http://schemas.microsoft.com/office/powerpoint/2010/main" val="12461568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would argue that this moisture leak is ”apparent” as opposed to an actual problem with the MOM model itself.</a:t>
            </a:r>
          </a:p>
          <a:p>
            <a:endParaRPr lang="en-US" dirty="0"/>
          </a:p>
        </p:txBody>
      </p:sp>
      <p:sp>
        <p:nvSpPr>
          <p:cNvPr id="4" name="Header Placeholder 3"/>
          <p:cNvSpPr>
            <a:spLocks noGrp="1"/>
          </p:cNvSpPr>
          <p:nvPr>
            <p:ph type="hdr" sz="quarter"/>
          </p:nvPr>
        </p:nvSpPr>
        <p:spPr/>
        <p:txBody>
          <a:bodyPr/>
          <a:lstStyle/>
          <a:p>
            <a:pPr>
              <a:defRPr/>
            </a:pPr>
            <a:r>
              <a:rPr lang="en-AU"/>
              <a:t>The University of Melbourne</a:t>
            </a:r>
          </a:p>
        </p:txBody>
      </p:sp>
      <p:sp>
        <p:nvSpPr>
          <p:cNvPr id="5" name="Date Placeholder 4"/>
          <p:cNvSpPr>
            <a:spLocks noGrp="1"/>
          </p:cNvSpPr>
          <p:nvPr>
            <p:ph type="dt" idx="1"/>
          </p:nvPr>
        </p:nvSpPr>
        <p:spPr/>
        <p:txBody>
          <a:bodyPr/>
          <a:lstStyle/>
          <a:p>
            <a:pPr>
              <a:defRPr/>
            </a:pPr>
            <a:r>
              <a:rPr lang="en-AU"/>
              <a:t>MELBOURNE RESEARCH</a:t>
            </a:r>
          </a:p>
        </p:txBody>
      </p:sp>
      <p:sp>
        <p:nvSpPr>
          <p:cNvPr id="6" name="Footer Placeholder 5"/>
          <p:cNvSpPr>
            <a:spLocks noGrp="1"/>
          </p:cNvSpPr>
          <p:nvPr>
            <p:ph type="ftr" sz="quarter" idx="4"/>
          </p:nvPr>
        </p:nvSpPr>
        <p:spPr/>
        <p:txBody>
          <a:bodyPr/>
          <a:lstStyle/>
          <a:p>
            <a:pPr>
              <a:defRPr/>
            </a:pPr>
            <a:r>
              <a:rPr lang="en-AU"/>
              <a:t>www.research.unimelb.edu.au</a:t>
            </a:r>
          </a:p>
        </p:txBody>
      </p:sp>
      <p:sp>
        <p:nvSpPr>
          <p:cNvPr id="7" name="Slide Number Placeholder 6"/>
          <p:cNvSpPr>
            <a:spLocks noGrp="1"/>
          </p:cNvSpPr>
          <p:nvPr>
            <p:ph type="sldNum" sz="quarter" idx="5"/>
          </p:nvPr>
        </p:nvSpPr>
        <p:spPr/>
        <p:txBody>
          <a:bodyPr/>
          <a:lstStyle/>
          <a:p>
            <a:fld id="{CF3CBA3A-6A58-1E4E-923C-46A60A578C21}" type="slidenum">
              <a:rPr lang="en-AU" smtClean="0"/>
              <a:pPr/>
              <a:t>6</a:t>
            </a:fld>
            <a:endParaRPr lang="en-AU"/>
          </a:p>
        </p:txBody>
      </p:sp>
    </p:spTree>
    <p:extLst>
      <p:ext uri="{BB962C8B-B14F-4D97-AF65-F5344CB8AC3E}">
        <p14:creationId xmlns:p14="http://schemas.microsoft.com/office/powerpoint/2010/main" val="10457418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put ACCESS-CM2 in context…</a:t>
            </a:r>
          </a:p>
          <a:p>
            <a:endParaRPr lang="en-US" dirty="0"/>
          </a:p>
          <a:p>
            <a:r>
              <a:rPr lang="en-US" dirty="0"/>
              <a:t>Describe the plot:</a:t>
            </a:r>
          </a:p>
          <a:p>
            <a:pPr marL="171450" indent="-171450">
              <a:buFont typeface="Arial" panose="020B0604020202020204" pitchFamily="34" charset="0"/>
              <a:buChar char="•"/>
            </a:pPr>
            <a:r>
              <a:rPr lang="en-US" dirty="0"/>
              <a:t>Linear trend in OHC content and it’s thermal and </a:t>
            </a:r>
            <a:r>
              <a:rPr lang="en-US" dirty="0" err="1"/>
              <a:t>barystatic</a:t>
            </a:r>
            <a:r>
              <a:rPr lang="en-US" dirty="0"/>
              <a:t> components</a:t>
            </a:r>
          </a:p>
          <a:p>
            <a:pPr marL="171450" indent="-171450">
              <a:buFont typeface="Arial" panose="020B0604020202020204" pitchFamily="34" charset="0"/>
              <a:buChar char="•"/>
            </a:pPr>
            <a:r>
              <a:rPr lang="en-US" dirty="0"/>
              <a:t>Ensemble is all the models that archived </a:t>
            </a:r>
            <a:r>
              <a:rPr lang="en-US" dirty="0" err="1"/>
              <a:t>masso</a:t>
            </a:r>
            <a:r>
              <a:rPr lang="en-US" dirty="0"/>
              <a:t> and </a:t>
            </a:r>
            <a:r>
              <a:rPr lang="en-US" dirty="0" err="1"/>
              <a:t>thetaoga</a:t>
            </a:r>
            <a:r>
              <a:rPr lang="en-US" dirty="0"/>
              <a:t> in CMIP6 (that I haven’t had some weird data problem with – some models have missing timesteps), and most of the CMIP5 models but not quite all yet.</a:t>
            </a:r>
          </a:p>
          <a:p>
            <a:endParaRPr lang="en-US" dirty="0"/>
          </a:p>
          <a:p>
            <a:r>
              <a:rPr lang="en-US" dirty="0"/>
              <a:t>Main features</a:t>
            </a:r>
          </a:p>
          <a:p>
            <a:pPr marL="171450" indent="-171450">
              <a:buFont typeface="Arial" panose="020B0604020202020204" pitchFamily="34" charset="0"/>
              <a:buChar char="•"/>
            </a:pPr>
            <a:r>
              <a:rPr lang="en-US" dirty="0"/>
              <a:t>Thermal dominates over </a:t>
            </a:r>
            <a:r>
              <a:rPr lang="en-US" dirty="0" err="1"/>
              <a:t>barystatic</a:t>
            </a:r>
            <a:r>
              <a:rPr lang="en-US" dirty="0"/>
              <a:t> for all models</a:t>
            </a:r>
          </a:p>
          <a:p>
            <a:pPr marL="171450" indent="-171450">
              <a:buFont typeface="Arial" panose="020B0604020202020204" pitchFamily="34" charset="0"/>
              <a:buChar char="•"/>
            </a:pPr>
            <a:r>
              <a:rPr lang="en-US" dirty="0"/>
              <a:t>Many more models have a positive OHC drift</a:t>
            </a:r>
          </a:p>
          <a:p>
            <a:pPr marL="171450" indent="-171450">
              <a:buFont typeface="Arial" panose="020B0604020202020204" pitchFamily="34" charset="0"/>
              <a:buChar char="•"/>
            </a:pPr>
            <a:r>
              <a:rPr lang="en-US" dirty="0"/>
              <a:t>Less crazy outliers in CMIP6 but larger drift in general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ACCESS-CM2: The OHC drift is relatively large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p:txBody>
      </p:sp>
      <p:sp>
        <p:nvSpPr>
          <p:cNvPr id="4" name="Header Placeholder 3"/>
          <p:cNvSpPr>
            <a:spLocks noGrp="1"/>
          </p:cNvSpPr>
          <p:nvPr>
            <p:ph type="hdr" sz="quarter"/>
          </p:nvPr>
        </p:nvSpPr>
        <p:spPr/>
        <p:txBody>
          <a:bodyPr/>
          <a:lstStyle/>
          <a:p>
            <a:pPr>
              <a:defRPr/>
            </a:pPr>
            <a:r>
              <a:rPr lang="en-AU"/>
              <a:t>The University of Melbourne</a:t>
            </a:r>
          </a:p>
        </p:txBody>
      </p:sp>
      <p:sp>
        <p:nvSpPr>
          <p:cNvPr id="5" name="Date Placeholder 4"/>
          <p:cNvSpPr>
            <a:spLocks noGrp="1"/>
          </p:cNvSpPr>
          <p:nvPr>
            <p:ph type="dt" idx="1"/>
          </p:nvPr>
        </p:nvSpPr>
        <p:spPr/>
        <p:txBody>
          <a:bodyPr/>
          <a:lstStyle/>
          <a:p>
            <a:pPr>
              <a:defRPr/>
            </a:pPr>
            <a:r>
              <a:rPr lang="en-AU"/>
              <a:t>MELBOURNE RESEARCH</a:t>
            </a:r>
          </a:p>
        </p:txBody>
      </p:sp>
      <p:sp>
        <p:nvSpPr>
          <p:cNvPr id="6" name="Footer Placeholder 5"/>
          <p:cNvSpPr>
            <a:spLocks noGrp="1"/>
          </p:cNvSpPr>
          <p:nvPr>
            <p:ph type="ftr" sz="quarter" idx="4"/>
          </p:nvPr>
        </p:nvSpPr>
        <p:spPr/>
        <p:txBody>
          <a:bodyPr/>
          <a:lstStyle/>
          <a:p>
            <a:pPr>
              <a:defRPr/>
            </a:pPr>
            <a:r>
              <a:rPr lang="en-AU"/>
              <a:t>www.research.unimelb.edu.au</a:t>
            </a:r>
          </a:p>
        </p:txBody>
      </p:sp>
      <p:sp>
        <p:nvSpPr>
          <p:cNvPr id="7" name="Slide Number Placeholder 6"/>
          <p:cNvSpPr>
            <a:spLocks noGrp="1"/>
          </p:cNvSpPr>
          <p:nvPr>
            <p:ph type="sldNum" sz="quarter" idx="5"/>
          </p:nvPr>
        </p:nvSpPr>
        <p:spPr/>
        <p:txBody>
          <a:bodyPr/>
          <a:lstStyle/>
          <a:p>
            <a:fld id="{CF3CBA3A-6A58-1E4E-923C-46A60A578C21}" type="slidenum">
              <a:rPr lang="en-AU" smtClean="0"/>
              <a:pPr/>
              <a:t>7</a:t>
            </a:fld>
            <a:endParaRPr lang="en-AU"/>
          </a:p>
        </p:txBody>
      </p:sp>
    </p:spTree>
    <p:extLst>
      <p:ext uri="{BB962C8B-B14F-4D97-AF65-F5344CB8AC3E}">
        <p14:creationId xmlns:p14="http://schemas.microsoft.com/office/powerpoint/2010/main" val="22857271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We can put those OHC drifts in context by comparing against the cumulative TOA radiative imbalance.</a:t>
            </a:r>
          </a:p>
          <a:p>
            <a:endParaRPr lang="en-AU" dirty="0"/>
          </a:p>
          <a:p>
            <a:r>
              <a:rPr lang="en-AU" dirty="0"/>
              <a:t>Describe these plots:</a:t>
            </a:r>
          </a:p>
          <a:p>
            <a:pPr marL="171450" indent="-171450">
              <a:buFont typeface="Arial" panose="020B0604020202020204" pitchFamily="34" charset="0"/>
              <a:buChar char="•"/>
            </a:pPr>
            <a:r>
              <a:rPr lang="en-AU" dirty="0"/>
              <a:t>Open shapes = CMIP5; Solid shapes = CMIP6</a:t>
            </a:r>
          </a:p>
          <a:p>
            <a:pPr marL="171450" indent="-171450">
              <a:buFont typeface="Arial" panose="020B0604020202020204" pitchFamily="34" charset="0"/>
              <a:buChar char="•"/>
            </a:pPr>
            <a:r>
              <a:rPr lang="en-AU" dirty="0" err="1"/>
              <a:t>Colors</a:t>
            </a:r>
            <a:r>
              <a:rPr lang="en-AU" dirty="0"/>
              <a:t> correspond to matching ocean model</a:t>
            </a:r>
          </a:p>
          <a:p>
            <a:pPr marL="171450" indent="-171450">
              <a:buFont typeface="Arial" panose="020B0604020202020204" pitchFamily="34" charset="0"/>
              <a:buChar char="•"/>
            </a:pPr>
            <a:endParaRPr lang="en-AU" dirty="0"/>
          </a:p>
          <a:p>
            <a:pPr marL="0" indent="0">
              <a:buFont typeface="Arial" panose="020B0604020202020204" pitchFamily="34" charset="0"/>
              <a:buNone/>
            </a:pPr>
            <a:r>
              <a:rPr lang="en-AU" dirty="0"/>
              <a:t>Describe this particular plot:</a:t>
            </a:r>
          </a:p>
          <a:p>
            <a:pPr marL="171450" indent="-171450">
              <a:buFont typeface="Arial" panose="020B0604020202020204" pitchFamily="34" charset="0"/>
              <a:buChar char="•"/>
            </a:pPr>
            <a:r>
              <a:rPr lang="en-AU" dirty="0"/>
              <a:t>We know from observations that about 90% of cumulative TOA energy imbalance is ultimately stored in the ocean.</a:t>
            </a:r>
          </a:p>
          <a:p>
            <a:pPr marL="171450" indent="-171450">
              <a:buFont typeface="Arial" panose="020B0604020202020204" pitchFamily="34" charset="0"/>
              <a:buChar char="•"/>
            </a:pPr>
            <a:r>
              <a:rPr lang="en-AU" dirty="0"/>
              <a:t>So if the models were conserving energy, they would fall within the grey band.</a:t>
            </a:r>
          </a:p>
          <a:p>
            <a:pPr marL="171450" indent="-171450">
              <a:buFont typeface="Arial" panose="020B0604020202020204" pitchFamily="34" charset="0"/>
              <a:buChar char="•"/>
            </a:pPr>
            <a:endParaRPr lang="en-AU" dirty="0"/>
          </a:p>
          <a:p>
            <a:pPr marL="0" indent="0">
              <a:buFont typeface="Arial" panose="020B0604020202020204" pitchFamily="34" charset="0"/>
              <a:buNone/>
            </a:pPr>
            <a:r>
              <a:rPr lang="en-AU" dirty="0"/>
              <a:t>Main features</a:t>
            </a:r>
          </a:p>
          <a:p>
            <a:pPr marL="171450" indent="-171450">
              <a:buFont typeface="Arial" panose="020B0604020202020204" pitchFamily="34" charset="0"/>
              <a:buChar char="•"/>
            </a:pPr>
            <a:r>
              <a:rPr lang="en-AU" dirty="0"/>
              <a:t>As with ACCESS, the </a:t>
            </a:r>
            <a:r>
              <a:rPr lang="en-AU" dirty="0" err="1"/>
              <a:t>netTOA</a:t>
            </a:r>
            <a:r>
              <a:rPr lang="en-AU" dirty="0"/>
              <a:t> drift tends to be larger than the OHC drift (i.e. models leak)</a:t>
            </a:r>
          </a:p>
          <a:p>
            <a:pPr marL="171450" indent="-171450">
              <a:buFont typeface="Arial" panose="020B0604020202020204" pitchFamily="34" charset="0"/>
              <a:buChar char="•"/>
            </a:pPr>
            <a:r>
              <a:rPr lang="en-AU" dirty="0"/>
              <a:t>ACCESS-CM2: The drift in </a:t>
            </a:r>
            <a:r>
              <a:rPr lang="en-AU" dirty="0" err="1"/>
              <a:t>netTOA</a:t>
            </a:r>
            <a:r>
              <a:rPr lang="en-AU" dirty="0"/>
              <a:t> is relatively small. So while the drift in OHC is relatively large, in some sense it’s because there isn’t as much leakage between the TOA and ocean as there is in other models (i.e. it’s one of the closest to the 80-100% band)</a:t>
            </a:r>
          </a:p>
        </p:txBody>
      </p:sp>
      <p:sp>
        <p:nvSpPr>
          <p:cNvPr id="4" name="Header Placeholder 3"/>
          <p:cNvSpPr>
            <a:spLocks noGrp="1"/>
          </p:cNvSpPr>
          <p:nvPr>
            <p:ph type="hdr" sz="quarter"/>
          </p:nvPr>
        </p:nvSpPr>
        <p:spPr/>
        <p:txBody>
          <a:bodyPr/>
          <a:lstStyle/>
          <a:p>
            <a:pPr>
              <a:defRPr/>
            </a:pPr>
            <a:r>
              <a:rPr lang="en-AU"/>
              <a:t>The University of Melbourne</a:t>
            </a:r>
          </a:p>
        </p:txBody>
      </p:sp>
      <p:sp>
        <p:nvSpPr>
          <p:cNvPr id="5" name="Date Placeholder 4"/>
          <p:cNvSpPr>
            <a:spLocks noGrp="1"/>
          </p:cNvSpPr>
          <p:nvPr>
            <p:ph type="dt" idx="1"/>
          </p:nvPr>
        </p:nvSpPr>
        <p:spPr/>
        <p:txBody>
          <a:bodyPr/>
          <a:lstStyle/>
          <a:p>
            <a:pPr>
              <a:defRPr/>
            </a:pPr>
            <a:r>
              <a:rPr lang="en-AU"/>
              <a:t>MELBOURNE RESEARCH</a:t>
            </a:r>
          </a:p>
        </p:txBody>
      </p:sp>
      <p:sp>
        <p:nvSpPr>
          <p:cNvPr id="6" name="Footer Placeholder 5"/>
          <p:cNvSpPr>
            <a:spLocks noGrp="1"/>
          </p:cNvSpPr>
          <p:nvPr>
            <p:ph type="ftr" sz="quarter" idx="4"/>
          </p:nvPr>
        </p:nvSpPr>
        <p:spPr/>
        <p:txBody>
          <a:bodyPr/>
          <a:lstStyle/>
          <a:p>
            <a:pPr>
              <a:defRPr/>
            </a:pPr>
            <a:r>
              <a:rPr lang="en-AU"/>
              <a:t>www.research.unimelb.edu.au</a:t>
            </a:r>
          </a:p>
        </p:txBody>
      </p:sp>
      <p:sp>
        <p:nvSpPr>
          <p:cNvPr id="7" name="Slide Number Placeholder 6"/>
          <p:cNvSpPr>
            <a:spLocks noGrp="1"/>
          </p:cNvSpPr>
          <p:nvPr>
            <p:ph type="sldNum" sz="quarter" idx="5"/>
          </p:nvPr>
        </p:nvSpPr>
        <p:spPr/>
        <p:txBody>
          <a:bodyPr/>
          <a:lstStyle/>
          <a:p>
            <a:fld id="{CF3CBA3A-6A58-1E4E-923C-46A60A578C21}" type="slidenum">
              <a:rPr lang="en-AU" smtClean="0"/>
              <a:pPr/>
              <a:t>8</a:t>
            </a:fld>
            <a:endParaRPr lang="en-AU"/>
          </a:p>
        </p:txBody>
      </p:sp>
    </p:spTree>
    <p:extLst>
      <p:ext uri="{BB962C8B-B14F-4D97-AF65-F5344CB8AC3E}">
        <p14:creationId xmlns:p14="http://schemas.microsoft.com/office/powerpoint/2010/main" val="11594158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 features:</a:t>
            </a:r>
          </a:p>
          <a:p>
            <a:pPr marL="171450" indent="-171450">
              <a:buFont typeface="Arial" panose="020B0604020202020204" pitchFamily="34" charset="0"/>
              <a:buChar char="•"/>
            </a:pPr>
            <a:r>
              <a:rPr lang="en-US" dirty="0"/>
              <a:t>Most of the leakage between the TOA and ocean storage occurs in the atmosphere.</a:t>
            </a:r>
          </a:p>
          <a:p>
            <a:pPr marL="171450" indent="-171450">
              <a:buFont typeface="Arial" panose="020B0604020202020204" pitchFamily="34" charset="0"/>
              <a:buChar char="•"/>
            </a:pPr>
            <a:r>
              <a:rPr lang="en-US" dirty="0"/>
              <a:t>In the atmosphere that’s real leakage as opposed to apparent</a:t>
            </a:r>
          </a:p>
          <a:p>
            <a:pPr marL="171450" indent="-171450">
              <a:buFont typeface="Arial" panose="020B0604020202020204" pitchFamily="34" charset="0"/>
              <a:buChar char="•"/>
            </a:pPr>
            <a:r>
              <a:rPr lang="en-US" dirty="0"/>
              <a:t>Less overall leakage in CMIP6?</a:t>
            </a:r>
          </a:p>
          <a:p>
            <a:pPr marL="171450" indent="-171450">
              <a:buFont typeface="Arial" panose="020B0604020202020204" pitchFamily="34" charset="0"/>
              <a:buChar char="•"/>
            </a:pPr>
            <a:r>
              <a:rPr lang="en-US" dirty="0"/>
              <a:t>ACCESS-CM2 has less leakage than most</a:t>
            </a:r>
          </a:p>
        </p:txBody>
      </p:sp>
      <p:sp>
        <p:nvSpPr>
          <p:cNvPr id="4" name="Header Placeholder 3"/>
          <p:cNvSpPr>
            <a:spLocks noGrp="1"/>
          </p:cNvSpPr>
          <p:nvPr>
            <p:ph type="hdr" sz="quarter"/>
          </p:nvPr>
        </p:nvSpPr>
        <p:spPr/>
        <p:txBody>
          <a:bodyPr/>
          <a:lstStyle/>
          <a:p>
            <a:pPr>
              <a:defRPr/>
            </a:pPr>
            <a:r>
              <a:rPr lang="en-AU"/>
              <a:t>The University of Melbourne</a:t>
            </a:r>
          </a:p>
        </p:txBody>
      </p:sp>
      <p:sp>
        <p:nvSpPr>
          <p:cNvPr id="5" name="Date Placeholder 4"/>
          <p:cNvSpPr>
            <a:spLocks noGrp="1"/>
          </p:cNvSpPr>
          <p:nvPr>
            <p:ph type="dt" idx="1"/>
          </p:nvPr>
        </p:nvSpPr>
        <p:spPr/>
        <p:txBody>
          <a:bodyPr/>
          <a:lstStyle/>
          <a:p>
            <a:pPr>
              <a:defRPr/>
            </a:pPr>
            <a:r>
              <a:rPr lang="en-AU"/>
              <a:t>MELBOURNE RESEARCH</a:t>
            </a:r>
          </a:p>
        </p:txBody>
      </p:sp>
      <p:sp>
        <p:nvSpPr>
          <p:cNvPr id="6" name="Footer Placeholder 5"/>
          <p:cNvSpPr>
            <a:spLocks noGrp="1"/>
          </p:cNvSpPr>
          <p:nvPr>
            <p:ph type="ftr" sz="quarter" idx="4"/>
          </p:nvPr>
        </p:nvSpPr>
        <p:spPr/>
        <p:txBody>
          <a:bodyPr/>
          <a:lstStyle/>
          <a:p>
            <a:pPr>
              <a:defRPr/>
            </a:pPr>
            <a:r>
              <a:rPr lang="en-AU"/>
              <a:t>www.research.unimelb.edu.au</a:t>
            </a:r>
          </a:p>
        </p:txBody>
      </p:sp>
      <p:sp>
        <p:nvSpPr>
          <p:cNvPr id="7" name="Slide Number Placeholder 6"/>
          <p:cNvSpPr>
            <a:spLocks noGrp="1"/>
          </p:cNvSpPr>
          <p:nvPr>
            <p:ph type="sldNum" sz="quarter" idx="5"/>
          </p:nvPr>
        </p:nvSpPr>
        <p:spPr/>
        <p:txBody>
          <a:bodyPr/>
          <a:lstStyle/>
          <a:p>
            <a:fld id="{CF3CBA3A-6A58-1E4E-923C-46A60A578C21}" type="slidenum">
              <a:rPr lang="en-AU" smtClean="0"/>
              <a:pPr/>
              <a:t>9</a:t>
            </a:fld>
            <a:endParaRPr lang="en-AU"/>
          </a:p>
        </p:txBody>
      </p:sp>
    </p:spTree>
    <p:extLst>
      <p:ext uri="{BB962C8B-B14F-4D97-AF65-F5344CB8AC3E}">
        <p14:creationId xmlns:p14="http://schemas.microsoft.com/office/powerpoint/2010/main" val="27043682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8"/>
          <p:cNvSpPr>
            <a:spLocks noGrp="1"/>
          </p:cNvSpPr>
          <p:nvPr>
            <p:ph type="ctrTitle"/>
          </p:nvPr>
        </p:nvSpPr>
        <p:spPr>
          <a:xfrm>
            <a:off x="429064" y="3337560"/>
            <a:ext cx="6480048" cy="2301240"/>
          </a:xfrm>
        </p:spPr>
        <p:txBody>
          <a:bodyPr rIns="45720"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AU"/>
              <a:t>Click to edit Master title style</a:t>
            </a:r>
            <a:endParaRPr kumimoji="0" lang="en-US"/>
          </a:p>
        </p:txBody>
      </p:sp>
      <p:sp>
        <p:nvSpPr>
          <p:cNvPr id="17" name="Subtitle 16"/>
          <p:cNvSpPr>
            <a:spLocks noGrp="1"/>
          </p:cNvSpPr>
          <p:nvPr>
            <p:ph type="subTitle" idx="1"/>
          </p:nvPr>
        </p:nvSpPr>
        <p:spPr>
          <a:xfrm>
            <a:off x="433050" y="1544812"/>
            <a:ext cx="6480048" cy="1752600"/>
          </a:xfrm>
        </p:spPr>
        <p:txBody>
          <a:bodyPr tIns="0" rIns="45720" bIns="0" anchor="b">
            <a:normAutofit/>
          </a:bodyPr>
          <a:lstStyle>
            <a:lvl1pPr marL="0" indent="0" algn="r">
              <a:buNone/>
              <a:defRPr sz="2000">
                <a:solidFill>
                  <a:schemeClr val="tx1"/>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AU"/>
              <a:t>Click to edit Master subtitle style</a:t>
            </a:r>
            <a:endParaRPr kumimoji="0" lang="en-US"/>
          </a:p>
        </p:txBody>
      </p:sp>
      <p:sp>
        <p:nvSpPr>
          <p:cNvPr id="30" name="Date Placeholder 29"/>
          <p:cNvSpPr>
            <a:spLocks noGrp="1"/>
          </p:cNvSpPr>
          <p:nvPr>
            <p:ph type="dt" sz="half" idx="10"/>
          </p:nvPr>
        </p:nvSpPr>
        <p:spPr/>
        <p:txBody>
          <a:bodyPr/>
          <a:lstStyle/>
          <a:p>
            <a:fld id="{1778F24D-EB19-4AE0-B015-2BEA6D5224F2}" type="datetimeFigureOut">
              <a:rPr lang="en-US" smtClean="0"/>
              <a:t>9/12/19</a:t>
            </a:fld>
            <a:endParaRPr lang="en-US"/>
          </a:p>
        </p:txBody>
      </p:sp>
      <p:sp>
        <p:nvSpPr>
          <p:cNvPr id="19" name="Footer Placeholder 18"/>
          <p:cNvSpPr>
            <a:spLocks noGrp="1"/>
          </p:cNvSpPr>
          <p:nvPr>
            <p:ph type="ftr" sz="quarter" idx="11"/>
          </p:nvPr>
        </p:nvSpPr>
        <p:spPr/>
        <p:txBody>
          <a:bodyPr/>
          <a:lstStyle/>
          <a:p>
            <a:endParaRPr lang="en-US"/>
          </a:p>
        </p:txBody>
      </p:sp>
      <p:sp>
        <p:nvSpPr>
          <p:cNvPr id="27" name="Slide Number Placeholder 26"/>
          <p:cNvSpPr>
            <a:spLocks noGrp="1"/>
          </p:cNvSpPr>
          <p:nvPr>
            <p:ph type="sldNum" sz="quarter" idx="12"/>
          </p:nvPr>
        </p:nvSpPr>
        <p:spPr/>
        <p:txBody>
          <a:bodyPr/>
          <a:lstStyle/>
          <a:p>
            <a:fld id="{2D57B0AA-AC8E-4463-ADAC-E87D09B82E4F}"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AU"/>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4" name="Date Placeholder 3"/>
          <p:cNvSpPr>
            <a:spLocks noGrp="1"/>
          </p:cNvSpPr>
          <p:nvPr>
            <p:ph type="dt" sz="half" idx="10"/>
          </p:nvPr>
        </p:nvSpPr>
        <p:spPr/>
        <p:txBody>
          <a:bodyPr/>
          <a:lstStyle/>
          <a:p>
            <a:fld id="{1778F24D-EB19-4AE0-B015-2BEA6D5224F2}" type="datetimeFigureOut">
              <a:rPr lang="en-US" smtClean="0"/>
              <a:t>9/12/19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0D9BD3-E57B-4194-A545-2804EB95D97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AU"/>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4" name="Date Placeholder 3"/>
          <p:cNvSpPr>
            <a:spLocks noGrp="1"/>
          </p:cNvSpPr>
          <p:nvPr>
            <p:ph type="dt" sz="half" idx="10"/>
          </p:nvPr>
        </p:nvSpPr>
        <p:spPr/>
        <p:txBody>
          <a:bodyPr/>
          <a:lstStyle/>
          <a:p>
            <a:fld id="{1778F24D-EB19-4AE0-B015-2BEA6D5224F2}" type="datetimeFigureOut">
              <a:rPr lang="en-US" smtClean="0"/>
              <a:t>9/12/19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0D9BD3-E57B-4194-A545-2804EB95D97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kumimoji="0" lang="en-AU"/>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4" name="Date Placeholder 3"/>
          <p:cNvSpPr>
            <a:spLocks noGrp="1"/>
          </p:cNvSpPr>
          <p:nvPr>
            <p:ph type="dt" sz="half" idx="10"/>
          </p:nvPr>
        </p:nvSpPr>
        <p:spPr/>
        <p:txBody>
          <a:bodyPr/>
          <a:lstStyle/>
          <a:p>
            <a:fld id="{1778F24D-EB19-4AE0-B015-2BEA6D5224F2}" type="datetimeFigureOut">
              <a:rPr lang="en-US" smtClean="0"/>
              <a:t>9/12/19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0D9BD3-E57B-4194-A545-2804EB95D970}"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2" name="Title 1"/>
          <p:cNvSpPr>
            <a:spLocks noGrp="1"/>
          </p:cNvSpPr>
          <p:nvPr>
            <p:ph type="title"/>
          </p:nvPr>
        </p:nvSpPr>
        <p:spPr>
          <a:xfrm>
            <a:off x="685800" y="3583837"/>
            <a:ext cx="6629400" cy="1826363"/>
          </a:xfrm>
        </p:spPr>
        <p:txBody>
          <a:bodyPr tIns="0" bIns="0" anchor="t"/>
          <a:lstStyle>
            <a:lvl1pPr algn="l">
              <a:buNone/>
              <a:defRPr sz="42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AU"/>
              <a:t>Click to edit Master title style</a:t>
            </a:r>
            <a:endParaRPr kumimoji="0" lang="en-US"/>
          </a:p>
        </p:txBody>
      </p:sp>
      <p:sp>
        <p:nvSpPr>
          <p:cNvPr id="3" name="Text Placeholder 2"/>
          <p:cNvSpPr>
            <a:spLocks noGrp="1"/>
          </p:cNvSpPr>
          <p:nvPr>
            <p:ph type="body" idx="1"/>
          </p:nvPr>
        </p:nvSpPr>
        <p:spPr>
          <a:xfrm>
            <a:off x="685800" y="2485800"/>
            <a:ext cx="6629400" cy="1066688"/>
          </a:xfrm>
        </p:spPr>
        <p:txBody>
          <a:bodyPr lIns="45720" tIns="0" rIns="45720" bIns="0" anchor="b"/>
          <a:lstStyle>
            <a:lvl1pPr marL="0" indent="0" algn="l">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AU"/>
              <a:t>Click to edit Master text styles</a:t>
            </a:r>
          </a:p>
        </p:txBody>
      </p:sp>
      <p:sp>
        <p:nvSpPr>
          <p:cNvPr id="4" name="Date Placeholder 3"/>
          <p:cNvSpPr>
            <a:spLocks noGrp="1"/>
          </p:cNvSpPr>
          <p:nvPr>
            <p:ph type="dt" sz="half" idx="10"/>
          </p:nvPr>
        </p:nvSpPr>
        <p:spPr/>
        <p:txBody>
          <a:bodyPr/>
          <a:lstStyle/>
          <a:p>
            <a:fld id="{1778F24D-EB19-4AE0-B015-2BEA6D5224F2}" type="datetimeFigureOut">
              <a:rPr lang="en-US" smtClean="0"/>
              <a:t>9/12/19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0D9BD3-E57B-4194-A545-2804EB95D970}"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1143000"/>
          </a:xfrm>
        </p:spPr>
        <p:txBody>
          <a:bodyPr/>
          <a:lstStyle/>
          <a:p>
            <a:r>
              <a:rPr kumimoji="0" lang="en-AU"/>
              <a:t>Click to edit Master title style</a:t>
            </a:r>
            <a:endParaRPr kumimoji="0" lang="en-US"/>
          </a:p>
        </p:txBody>
      </p:sp>
      <p:sp>
        <p:nvSpPr>
          <p:cNvPr id="3" name="Content Placeholder 2"/>
          <p:cNvSpPr>
            <a:spLocks noGrp="1"/>
          </p:cNvSpPr>
          <p:nvPr>
            <p:ph sz="half" idx="1"/>
          </p:nvPr>
        </p:nvSpPr>
        <p:spPr>
          <a:xfrm>
            <a:off x="45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4" name="Content Placeholder 3"/>
          <p:cNvSpPr>
            <a:spLocks noGrp="1"/>
          </p:cNvSpPr>
          <p:nvPr>
            <p:ph sz="half" idx="2"/>
          </p:nvPr>
        </p:nvSpPr>
        <p:spPr>
          <a:xfrm>
            <a:off x="426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5" name="Date Placeholder 4"/>
          <p:cNvSpPr>
            <a:spLocks noGrp="1"/>
          </p:cNvSpPr>
          <p:nvPr>
            <p:ph type="dt" sz="half" idx="10"/>
          </p:nvPr>
        </p:nvSpPr>
        <p:spPr/>
        <p:txBody>
          <a:bodyPr/>
          <a:lstStyle/>
          <a:p>
            <a:fld id="{1778F24D-EB19-4AE0-B015-2BEA6D5224F2}" type="datetimeFigureOut">
              <a:rPr lang="en-US" smtClean="0"/>
              <a:t>9/12/19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0D9BD3-E57B-4194-A545-2804EB95D970}"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AU"/>
              <a:t>Click to edit Master title style</a:t>
            </a:r>
            <a:endParaRPr kumimoji="0" lang="en-US"/>
          </a:p>
        </p:txBody>
      </p:sp>
      <p:sp>
        <p:nvSpPr>
          <p:cNvPr id="3" name="Text Placeholder 2"/>
          <p:cNvSpPr>
            <a:spLocks noGrp="1"/>
          </p:cNvSpPr>
          <p:nvPr>
            <p:ph type="body" idx="1"/>
          </p:nvPr>
        </p:nvSpPr>
        <p:spPr>
          <a:xfrm>
            <a:off x="457200" y="5486400"/>
            <a:ext cx="4040188"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AU"/>
              <a:t>Click to edit Master text styles</a:t>
            </a:r>
          </a:p>
        </p:txBody>
      </p:sp>
      <p:sp>
        <p:nvSpPr>
          <p:cNvPr id="4" name="Text Placeholder 3"/>
          <p:cNvSpPr>
            <a:spLocks noGrp="1"/>
          </p:cNvSpPr>
          <p:nvPr>
            <p:ph type="body" sz="half" idx="3"/>
          </p:nvPr>
        </p:nvSpPr>
        <p:spPr>
          <a:xfrm>
            <a:off x="4645025" y="5486400"/>
            <a:ext cx="4041775"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AU"/>
              <a:t>Click to edit Master text styles</a:t>
            </a:r>
          </a:p>
        </p:txBody>
      </p:sp>
      <p:sp>
        <p:nvSpPr>
          <p:cNvPr id="5" name="Content Placeholder 4"/>
          <p:cNvSpPr>
            <a:spLocks noGrp="1"/>
          </p:cNvSpPr>
          <p:nvPr>
            <p:ph sz="quarter" idx="2"/>
          </p:nvPr>
        </p:nvSpPr>
        <p:spPr>
          <a:xfrm>
            <a:off x="457200" y="1516912"/>
            <a:ext cx="4040188"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6" name="Content Placeholder 5"/>
          <p:cNvSpPr>
            <a:spLocks noGrp="1"/>
          </p:cNvSpPr>
          <p:nvPr>
            <p:ph sz="quarter" idx="4"/>
          </p:nvPr>
        </p:nvSpPr>
        <p:spPr>
          <a:xfrm>
            <a:off x="4645025" y="1516912"/>
            <a:ext cx="4041775"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7" name="Date Placeholder 6"/>
          <p:cNvSpPr>
            <a:spLocks noGrp="1"/>
          </p:cNvSpPr>
          <p:nvPr>
            <p:ph type="dt" sz="half" idx="10"/>
          </p:nvPr>
        </p:nvSpPr>
        <p:spPr/>
        <p:txBody>
          <a:bodyPr/>
          <a:lstStyle/>
          <a:p>
            <a:fld id="{1778F24D-EB19-4AE0-B015-2BEA6D5224F2}" type="datetimeFigureOut">
              <a:rPr lang="en-US" smtClean="0"/>
              <a:t>9/12/19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90D9BD3-E57B-4194-A545-2804EB95D970}"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320"/>
            <a:ext cx="7470648" cy="1143000"/>
          </a:xfrm>
        </p:spPr>
        <p:txBody>
          <a:bodyPr anchor="ctr"/>
          <a:lstStyle>
            <a:lvl1pPr algn="l">
              <a:defRPr sz="4600"/>
            </a:lvl1pPr>
          </a:lstStyle>
          <a:p>
            <a:r>
              <a:rPr kumimoji="0" lang="en-AU"/>
              <a:t>Click to edit Master title style</a:t>
            </a:r>
            <a:endParaRPr kumimoji="0" lang="en-US"/>
          </a:p>
        </p:txBody>
      </p:sp>
      <p:sp>
        <p:nvSpPr>
          <p:cNvPr id="7" name="Date Placeholder 6"/>
          <p:cNvSpPr>
            <a:spLocks noGrp="1"/>
          </p:cNvSpPr>
          <p:nvPr>
            <p:ph type="dt" sz="half" idx="10"/>
          </p:nvPr>
        </p:nvSpPr>
        <p:spPr/>
        <p:txBody>
          <a:bodyPr/>
          <a:lstStyle/>
          <a:p>
            <a:fld id="{1778F24D-EB19-4AE0-B015-2BEA6D5224F2}" type="datetimeFigureOut">
              <a:rPr lang="en-US" smtClean="0"/>
              <a:t>9/12/19</a:t>
            </a:fld>
            <a:endParaRPr lang="en-US"/>
          </a:p>
        </p:txBody>
      </p:sp>
      <p:sp>
        <p:nvSpPr>
          <p:cNvPr id="8" name="Slide Number Placeholder 7"/>
          <p:cNvSpPr>
            <a:spLocks noGrp="1"/>
          </p:cNvSpPr>
          <p:nvPr>
            <p:ph type="sldNum" sz="quarter" idx="11"/>
          </p:nvPr>
        </p:nvSpPr>
        <p:spPr/>
        <p:txBody>
          <a:bodyPr/>
          <a:lstStyle/>
          <a:p>
            <a:fld id="{190D9BD3-E57B-4194-A545-2804EB95D970}" type="slidenum">
              <a:rPr lang="en-US" smtClean="0"/>
              <a:t>‹#›</a:t>
            </a:fld>
            <a:endParaRPr lang="en-US"/>
          </a:p>
        </p:txBody>
      </p:sp>
      <p:sp>
        <p:nvSpPr>
          <p:cNvPr id="9" name="Footer Placeholder 8"/>
          <p:cNvSpPr>
            <a:spLocks noGrp="1"/>
          </p:cNvSpPr>
          <p:nvPr>
            <p:ph type="ftr" sz="quarter" idx="12"/>
          </p:nvPr>
        </p:nvSpPr>
        <p:spPr/>
        <p:txBody>
          <a:bodyPr/>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778F24D-EB19-4AE0-B015-2BEA6D5224F2}" type="datetimeFigureOut">
              <a:rPr lang="en-US" smtClean="0"/>
              <a:t>9/12/19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90D9BD3-E57B-4194-A545-2804EB95D97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185528"/>
            <a:ext cx="3200400" cy="730250"/>
          </a:xfrm>
        </p:spPr>
        <p:txBody>
          <a:bodyPr tIns="0" bIns="0" anchor="t"/>
          <a:lstStyle>
            <a:lvl1pPr algn="l">
              <a:buNone/>
              <a:defRPr sz="1800" b="1">
                <a:solidFill>
                  <a:schemeClr val="accent1"/>
                </a:solidFill>
              </a:defRPr>
            </a:lvl1pPr>
          </a:lstStyle>
          <a:p>
            <a:r>
              <a:rPr kumimoji="0" lang="en-AU"/>
              <a:t>Click to edit Master title style</a:t>
            </a:r>
            <a:endParaRPr kumimoji="0" lang="en-US"/>
          </a:p>
        </p:txBody>
      </p:sp>
      <p:sp>
        <p:nvSpPr>
          <p:cNvPr id="3" name="Text Placeholder 2"/>
          <p:cNvSpPr>
            <a:spLocks noGrp="1"/>
          </p:cNvSpPr>
          <p:nvPr>
            <p:ph type="body" idx="2"/>
          </p:nvPr>
        </p:nvSpPr>
        <p:spPr>
          <a:xfrm>
            <a:off x="457200" y="214424"/>
            <a:ext cx="2743200" cy="914400"/>
          </a:xfrm>
        </p:spPr>
        <p:txBody>
          <a:bodyPr lIns="45720" tIns="0" rIns="45720" bIns="0" anchor="b"/>
          <a:lstStyle>
            <a:lvl1pPr marL="0" indent="0" algn="l">
              <a:buNone/>
              <a:defRPr sz="1400"/>
            </a:lvl1pPr>
            <a:lvl2pPr>
              <a:buNone/>
              <a:defRPr sz="1200"/>
            </a:lvl2pPr>
            <a:lvl3pPr>
              <a:buNone/>
              <a:defRPr sz="1000"/>
            </a:lvl3pPr>
            <a:lvl4pPr>
              <a:buNone/>
              <a:defRPr sz="900"/>
            </a:lvl4pPr>
            <a:lvl5pPr>
              <a:buNone/>
              <a:defRPr sz="900"/>
            </a:lvl5pPr>
          </a:lstStyle>
          <a:p>
            <a:pPr lvl="0" eaLnBrk="1" latinLnBrk="0" hangingPunct="1"/>
            <a:r>
              <a:rPr kumimoji="0" lang="en-AU"/>
              <a:t>Click to edit Master text styles</a:t>
            </a:r>
          </a:p>
        </p:txBody>
      </p:sp>
      <p:sp>
        <p:nvSpPr>
          <p:cNvPr id="4" name="Content Placeholder 3"/>
          <p:cNvSpPr>
            <a:spLocks noGrp="1"/>
          </p:cNvSpPr>
          <p:nvPr>
            <p:ph sz="half" idx="1"/>
          </p:nvPr>
        </p:nvSpPr>
        <p:spPr>
          <a:xfrm>
            <a:off x="457200" y="1981200"/>
            <a:ext cx="7086600" cy="3810000"/>
          </a:xfrm>
        </p:spPr>
        <p:txBody>
          <a:bodyPr/>
          <a:lstStyle>
            <a:lvl1pPr>
              <a:defRPr sz="2800"/>
            </a:lvl1pPr>
            <a:lvl2pPr>
              <a:defRPr sz="2400"/>
            </a:lvl2pPr>
            <a:lvl3pPr>
              <a:defRPr sz="2200"/>
            </a:lvl3pPr>
            <a:lvl4pPr>
              <a:defRPr sz="2000"/>
            </a:lvl4pPr>
            <a:lvl5pPr>
              <a:defRPr sz="2000"/>
            </a:lvl5pPr>
          </a:lstStyle>
          <a:p>
            <a:pPr lvl="0" eaLnBrk="1" latinLnBrk="0" hangingPunct="1"/>
            <a:r>
              <a:rPr lang="en-AU"/>
              <a:t>Click to edit Master text styles</a:t>
            </a:r>
          </a:p>
          <a:p>
            <a:pPr lvl="1" eaLnBrk="1" latinLnBrk="0" hangingPunct="1"/>
            <a:r>
              <a:rPr lang="en-AU"/>
              <a:t>Second level</a:t>
            </a:r>
          </a:p>
          <a:p>
            <a:pPr lvl="2" eaLnBrk="1" latinLnBrk="0" hangingPunct="1"/>
            <a:r>
              <a:rPr lang="en-AU"/>
              <a:t>Third level</a:t>
            </a:r>
          </a:p>
          <a:p>
            <a:pPr lvl="3" eaLnBrk="1" latinLnBrk="0" hangingPunct="1"/>
            <a:r>
              <a:rPr lang="en-AU"/>
              <a:t>Fourth level</a:t>
            </a:r>
          </a:p>
          <a:p>
            <a:pPr lvl="4" eaLnBrk="1" latinLnBrk="0" hangingPunct="1"/>
            <a:r>
              <a:rPr lang="en-AU"/>
              <a:t>Fifth level</a:t>
            </a:r>
            <a:endParaRPr kumimoji="0" lang="en-US"/>
          </a:p>
        </p:txBody>
      </p:sp>
      <p:sp>
        <p:nvSpPr>
          <p:cNvPr id="5" name="Date Placeholder 4"/>
          <p:cNvSpPr>
            <a:spLocks noGrp="1"/>
          </p:cNvSpPr>
          <p:nvPr>
            <p:ph type="dt" sz="half" idx="10"/>
          </p:nvPr>
        </p:nvSpPr>
        <p:spPr/>
        <p:txBody>
          <a:bodyPr/>
          <a:lstStyle/>
          <a:p>
            <a:fld id="{1778F24D-EB19-4AE0-B015-2BEA6D5224F2}" type="datetimeFigureOut">
              <a:rPr lang="en-US" smtClean="0"/>
              <a:t>9/12/19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156448" y="6422064"/>
            <a:ext cx="762000" cy="365125"/>
          </a:xfrm>
        </p:spPr>
        <p:txBody>
          <a:bodyPr/>
          <a:lstStyle/>
          <a:p>
            <a:fld id="{190D9BD3-E57B-4194-A545-2804EB95D970}"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56732" y="1705709"/>
            <a:ext cx="3053868" cy="1253808"/>
          </a:xfrm>
        </p:spPr>
        <p:txBody>
          <a:bodyPr anchor="b"/>
          <a:lstStyle>
            <a:lvl1pPr algn="l">
              <a:buNone/>
              <a:defRPr sz="2200" b="1">
                <a:solidFill>
                  <a:schemeClr val="accent1"/>
                </a:solidFill>
              </a:defRPr>
            </a:lvl1pPr>
          </a:lstStyle>
          <a:p>
            <a:r>
              <a:rPr kumimoji="0" lang="en-AU"/>
              <a:t>Click to edit Master title style</a:t>
            </a:r>
            <a:endParaRPr kumimoji="0" lang="en-US"/>
          </a:p>
        </p:txBody>
      </p:sp>
      <p:sp>
        <p:nvSpPr>
          <p:cNvPr id="3" name="Picture Placeholder 2"/>
          <p:cNvSpPr>
            <a:spLocks noGrp="1"/>
          </p:cNvSpPr>
          <p:nvPr>
            <p:ph type="pic" idx="1"/>
          </p:nvPr>
        </p:nvSpPr>
        <p:spPr>
          <a:xfrm>
            <a:off x="1065628" y="1019907"/>
            <a:ext cx="4114800" cy="411480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lstStyle>
            <a:lvl1pPr marL="0" indent="0">
              <a:buNone/>
              <a:defRPr sz="3200"/>
            </a:lvl1pPr>
          </a:lstStyle>
          <a:p>
            <a:r>
              <a:rPr kumimoji="0" lang="en-AU"/>
              <a:t>Drag picture to placeholder or click icon to add</a:t>
            </a:r>
            <a:endParaRPr kumimoji="0" lang="en-US" dirty="0"/>
          </a:p>
        </p:txBody>
      </p:sp>
      <p:sp>
        <p:nvSpPr>
          <p:cNvPr id="4" name="Text Placeholder 3"/>
          <p:cNvSpPr>
            <a:spLocks noGrp="1"/>
          </p:cNvSpPr>
          <p:nvPr>
            <p:ph type="body" sz="half" idx="2"/>
          </p:nvPr>
        </p:nvSpPr>
        <p:spPr>
          <a:xfrm>
            <a:off x="5556734" y="2998765"/>
            <a:ext cx="3053866" cy="2663482"/>
          </a:xfrm>
        </p:spPr>
        <p:txBody>
          <a:bodyPr lIns="45720" rIns="45720"/>
          <a:lstStyle>
            <a:lvl1pPr marL="0" indent="0">
              <a:buFontTx/>
              <a:buNone/>
              <a:defRPr sz="12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AU"/>
              <a:t>Click to edit Master text styles</a:t>
            </a:r>
          </a:p>
        </p:txBody>
      </p:sp>
      <p:sp>
        <p:nvSpPr>
          <p:cNvPr id="5" name="Date Placeholder 4"/>
          <p:cNvSpPr>
            <a:spLocks noGrp="1"/>
          </p:cNvSpPr>
          <p:nvPr>
            <p:ph type="dt" sz="half" idx="10"/>
          </p:nvPr>
        </p:nvSpPr>
        <p:spPr>
          <a:xfrm>
            <a:off x="457200" y="6422064"/>
            <a:ext cx="2133600" cy="365125"/>
          </a:xfrm>
        </p:spPr>
        <p:txBody>
          <a:bodyPr/>
          <a:lstStyle/>
          <a:p>
            <a:fld id="{1778F24D-EB19-4AE0-B015-2BEA6D5224F2}" type="datetimeFigureOut">
              <a:rPr lang="en-US" smtClean="0"/>
              <a:t>9/12/19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0D9BD3-E57B-4194-A545-2804EB95D970}"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Freeform 11"/>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16" name="Freeform 15"/>
          <p:cNvSpPr>
            <a:spLocks/>
          </p:cNvSpPr>
          <p:nvPr/>
        </p:nvSpPr>
        <p:spPr bwMode="auto">
          <a:xfrm>
            <a:off x="7315200" y="0"/>
            <a:ext cx="18288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Placeholder 8"/>
          <p:cNvSpPr>
            <a:spLocks noGrp="1"/>
          </p:cNvSpPr>
          <p:nvPr>
            <p:ph type="title"/>
          </p:nvPr>
        </p:nvSpPr>
        <p:spPr>
          <a:xfrm>
            <a:off x="457200" y="274638"/>
            <a:ext cx="7467600" cy="1143000"/>
          </a:xfrm>
          <a:prstGeom prst="rect">
            <a:avLst/>
          </a:prstGeom>
        </p:spPr>
        <p:txBody>
          <a:bodyPr vert="horz" lIns="45720" rIns="45720" anchor="ctr">
            <a:normAutofit/>
          </a:bodyPr>
          <a:lstStyle/>
          <a:p>
            <a:r>
              <a:rPr kumimoji="0" lang="en-AU"/>
              <a:t>Click to edit Master title style</a:t>
            </a:r>
            <a:endParaRPr kumimoji="0" lang="en-US"/>
          </a:p>
        </p:txBody>
      </p:sp>
      <p:sp>
        <p:nvSpPr>
          <p:cNvPr id="30" name="Text Placeholder 29"/>
          <p:cNvSpPr>
            <a:spLocks noGrp="1"/>
          </p:cNvSpPr>
          <p:nvPr>
            <p:ph type="body" idx="1"/>
          </p:nvPr>
        </p:nvSpPr>
        <p:spPr>
          <a:xfrm>
            <a:off x="457200" y="1600200"/>
            <a:ext cx="7467600" cy="4525963"/>
          </a:xfrm>
          <a:prstGeom prst="rect">
            <a:avLst/>
          </a:prstGeom>
        </p:spPr>
        <p:txBody>
          <a:bodyPr vert="horz">
            <a:normAutofit/>
          </a:bodyPr>
          <a:lstStyle/>
          <a:p>
            <a:pPr lvl="0" eaLnBrk="1" latinLnBrk="0" hangingPunct="1"/>
            <a:r>
              <a:rPr kumimoji="0" lang="en-AU"/>
              <a:t>Click to edit Master text styles</a:t>
            </a:r>
          </a:p>
          <a:p>
            <a:pPr lvl="1" eaLnBrk="1" latinLnBrk="0" hangingPunct="1"/>
            <a:r>
              <a:rPr kumimoji="0" lang="en-AU"/>
              <a:t>Second level</a:t>
            </a:r>
          </a:p>
          <a:p>
            <a:pPr lvl="2" eaLnBrk="1" latinLnBrk="0" hangingPunct="1"/>
            <a:r>
              <a:rPr kumimoji="0" lang="en-AU"/>
              <a:t>Third level</a:t>
            </a:r>
          </a:p>
          <a:p>
            <a:pPr lvl="3" eaLnBrk="1" latinLnBrk="0" hangingPunct="1"/>
            <a:r>
              <a:rPr kumimoji="0" lang="en-AU"/>
              <a:t>Fourth level</a:t>
            </a:r>
          </a:p>
          <a:p>
            <a:pPr lvl="4" eaLnBrk="1" latinLnBrk="0" hangingPunct="1"/>
            <a:r>
              <a:rPr kumimoji="0" lang="en-AU"/>
              <a:t>Fifth level</a:t>
            </a:r>
            <a:endParaRPr kumimoji="0" lang="en-US"/>
          </a:p>
        </p:txBody>
      </p:sp>
      <p:sp>
        <p:nvSpPr>
          <p:cNvPr id="10" name="Date Placeholder 9"/>
          <p:cNvSpPr>
            <a:spLocks noGrp="1"/>
          </p:cNvSpPr>
          <p:nvPr>
            <p:ph type="dt" sz="half" idx="2"/>
          </p:nvPr>
        </p:nvSpPr>
        <p:spPr>
          <a:xfrm>
            <a:off x="457200" y="6422064"/>
            <a:ext cx="2133600" cy="365125"/>
          </a:xfrm>
          <a:prstGeom prst="rect">
            <a:avLst/>
          </a:prstGeom>
        </p:spPr>
        <p:txBody>
          <a:bodyPr vert="horz" bIns="0" anchor="b"/>
          <a:lstStyle>
            <a:lvl1pPr algn="l" eaLnBrk="1" latinLnBrk="0" hangingPunct="1">
              <a:defRPr kumimoji="0" sz="1000">
                <a:solidFill>
                  <a:schemeClr val="tx2">
                    <a:shade val="50000"/>
                  </a:schemeClr>
                </a:solidFill>
              </a:defRPr>
            </a:lvl1pPr>
          </a:lstStyle>
          <a:p>
            <a:fld id="{1778F24D-EB19-4AE0-B015-2BEA6D5224F2}" type="datetimeFigureOut">
              <a:rPr lang="en-US" smtClean="0"/>
              <a:t>9/12/19</a:t>
            </a:fld>
            <a:endParaRPr lang="en-US"/>
          </a:p>
        </p:txBody>
      </p:sp>
      <p:sp>
        <p:nvSpPr>
          <p:cNvPr id="22" name="Footer Placeholder 21"/>
          <p:cNvSpPr>
            <a:spLocks noGrp="1"/>
          </p:cNvSpPr>
          <p:nvPr>
            <p:ph type="ftr" sz="quarter" idx="3"/>
          </p:nvPr>
        </p:nvSpPr>
        <p:spPr>
          <a:xfrm>
            <a:off x="3124200" y="6422064"/>
            <a:ext cx="2895600" cy="365125"/>
          </a:xfrm>
          <a:prstGeom prst="rect">
            <a:avLst/>
          </a:prstGeom>
        </p:spPr>
        <p:txBody>
          <a:bodyPr vert="horz" lIns="0" rIns="0" bIns="0" anchor="b"/>
          <a:lstStyle>
            <a:lvl1pPr algn="ctr" eaLnBrk="1" latinLnBrk="0" hangingPunct="1">
              <a:defRPr kumimoji="0" sz="1000">
                <a:solidFill>
                  <a:schemeClr val="tx2">
                    <a:shade val="50000"/>
                  </a:schemeClr>
                </a:solidFill>
              </a:defRPr>
            </a:lvl1pPr>
          </a:lstStyle>
          <a:p>
            <a:endParaRPr lang="en-US"/>
          </a:p>
        </p:txBody>
      </p:sp>
      <p:sp>
        <p:nvSpPr>
          <p:cNvPr id="18" name="Slide Number Placeholder 17"/>
          <p:cNvSpPr>
            <a:spLocks noGrp="1"/>
          </p:cNvSpPr>
          <p:nvPr>
            <p:ph type="sldNum" sz="quarter" idx="4"/>
          </p:nvPr>
        </p:nvSpPr>
        <p:spPr>
          <a:xfrm>
            <a:off x="8153400" y="6422064"/>
            <a:ext cx="762000" cy="365125"/>
          </a:xfrm>
          <a:prstGeom prst="rect">
            <a:avLst/>
          </a:prstGeom>
        </p:spPr>
        <p:txBody>
          <a:bodyPr vert="horz" lIns="0" tIns="0" rIns="0" bIns="0" anchor="b"/>
          <a:lstStyle>
            <a:lvl1pPr algn="r" eaLnBrk="1" latinLnBrk="0" hangingPunct="1">
              <a:defRPr kumimoji="0" sz="1000">
                <a:solidFill>
                  <a:schemeClr val="tx2">
                    <a:shade val="50000"/>
                  </a:schemeClr>
                </a:solidFill>
              </a:defRPr>
            </a:lvl1pPr>
          </a:lstStyle>
          <a:p>
            <a:fld id="{190D9BD3-E57B-4194-A545-2804EB95D970}" type="slidenum">
              <a:rPr lang="en-US" smtClean="0"/>
              <a:t>‹#›</a:t>
            </a:fld>
            <a:endParaRPr lang="en-US"/>
          </a:p>
        </p:txBody>
      </p:sp>
    </p:spTree>
  </p:cSld>
  <p:clrMap bg1="dk1" tx1="lt1" bg2="dk2" tx2="lt2" accent1="accent1" accent2="accent2" accent3="accent3" accent4="accent4" accent5="accent5" accent6="accent6" hlink="hlink" folHlink="folHlink"/>
  <p:sldLayoutIdLst>
    <p:sldLayoutId id="2147484329" r:id="rId1"/>
    <p:sldLayoutId id="2147484330" r:id="rId2"/>
    <p:sldLayoutId id="2147484331" r:id="rId3"/>
    <p:sldLayoutId id="2147484332" r:id="rId4"/>
    <p:sldLayoutId id="2147484333" r:id="rId5"/>
    <p:sldLayoutId id="2147484334" r:id="rId6"/>
    <p:sldLayoutId id="2147484335" r:id="rId7"/>
    <p:sldLayoutId id="2147484336" r:id="rId8"/>
    <p:sldLayoutId id="2147484337" r:id="rId9"/>
    <p:sldLayoutId id="2147484338" r:id="rId10"/>
    <p:sldLayoutId id="2147484339" r:id="rId11"/>
  </p:sldLayoutIdLst>
  <p:txStyles>
    <p:titleStyle>
      <a:lvl1pPr algn="l" rtl="0" eaLnBrk="1" latinLnBrk="0" hangingPunct="1">
        <a:spcBef>
          <a:spcPct val="0"/>
        </a:spcBef>
        <a:buNone/>
        <a:defRPr kumimoji="0" sz="4600" kern="1200">
          <a:solidFill>
            <a:schemeClr val="tx1"/>
          </a:solidFill>
          <a:latin typeface="+mj-lt"/>
          <a:ea typeface="+mj-ea"/>
          <a:cs typeface="+mj-cs"/>
        </a:defRPr>
      </a:lvl1pPr>
    </p:titleStyle>
    <p:body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60.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60000"/>
            <a:lumOff val="40000"/>
          </a:schemeClr>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4586A0C-16C6-E94E-A4C7-973013EBB3FC}"/>
              </a:ext>
            </a:extLst>
          </p:cNvPr>
          <p:cNvPicPr>
            <a:picLocks noChangeAspect="1"/>
          </p:cNvPicPr>
          <p:nvPr/>
        </p:nvPicPr>
        <p:blipFill rotWithShape="1">
          <a:blip r:embed="rId3">
            <a:extLst>
              <a:ext uri="{28A0092B-C50C-407E-A947-70E740481C1C}">
                <a14:useLocalDpi xmlns:a14="http://schemas.microsoft.com/office/drawing/2010/main" val="0"/>
              </a:ext>
            </a:extLst>
          </a:blip>
          <a:srcRect l="9320" t="-3134" r="23758" b="3134"/>
          <a:stretch/>
        </p:blipFill>
        <p:spPr>
          <a:xfrm>
            <a:off x="0" y="-278179"/>
            <a:ext cx="9132912" cy="7136179"/>
          </a:xfrm>
          <a:prstGeom prst="rect">
            <a:avLst/>
          </a:prstGeom>
        </p:spPr>
      </p:pic>
      <p:sp>
        <p:nvSpPr>
          <p:cNvPr id="3" name="TextBox 2"/>
          <p:cNvSpPr txBox="1"/>
          <p:nvPr/>
        </p:nvSpPr>
        <p:spPr>
          <a:xfrm>
            <a:off x="155104" y="2348880"/>
            <a:ext cx="7153200" cy="1200329"/>
          </a:xfrm>
          <a:prstGeom prst="rect">
            <a:avLst/>
          </a:prstGeom>
          <a:noFill/>
        </p:spPr>
        <p:txBody>
          <a:bodyPr wrap="square" rtlCol="0">
            <a:spAutoFit/>
          </a:bodyPr>
          <a:lstStyle/>
          <a:p>
            <a:pPr algn="l"/>
            <a:r>
              <a:rPr lang="en-US" sz="3600" dirty="0">
                <a:solidFill>
                  <a:schemeClr val="tx2">
                    <a:lumMod val="50000"/>
                  </a:schemeClr>
                </a:solidFill>
              </a:rPr>
              <a:t>A mass and energy conservation analysis of CMIP6 ocean drift</a:t>
            </a:r>
          </a:p>
        </p:txBody>
      </p:sp>
      <p:sp>
        <p:nvSpPr>
          <p:cNvPr id="2" name="TextBox 1"/>
          <p:cNvSpPr txBox="1"/>
          <p:nvPr/>
        </p:nvSpPr>
        <p:spPr>
          <a:xfrm>
            <a:off x="179934" y="3789040"/>
            <a:ext cx="2952328" cy="1754326"/>
          </a:xfrm>
          <a:prstGeom prst="rect">
            <a:avLst/>
          </a:prstGeom>
          <a:noFill/>
        </p:spPr>
        <p:txBody>
          <a:bodyPr wrap="square" rtlCol="0">
            <a:spAutoFit/>
          </a:bodyPr>
          <a:lstStyle/>
          <a:p>
            <a:pPr algn="l"/>
            <a:r>
              <a:rPr lang="en-US" b="1" dirty="0">
                <a:solidFill>
                  <a:schemeClr val="tx2">
                    <a:lumMod val="50000"/>
                  </a:schemeClr>
                </a:solidFill>
              </a:rPr>
              <a:t>Damien Irving</a:t>
            </a:r>
            <a:r>
              <a:rPr lang="en-US" dirty="0">
                <a:solidFill>
                  <a:schemeClr val="tx2">
                    <a:lumMod val="50000"/>
                  </a:schemeClr>
                </a:solidFill>
              </a:rPr>
              <a:t> (UNSW)</a:t>
            </a:r>
          </a:p>
          <a:p>
            <a:pPr algn="l"/>
            <a:r>
              <a:rPr lang="en-US" dirty="0">
                <a:solidFill>
                  <a:schemeClr val="tx2">
                    <a:lumMod val="50000"/>
                  </a:schemeClr>
                </a:solidFill>
              </a:rPr>
              <a:t>Will Hobbs</a:t>
            </a:r>
          </a:p>
          <a:p>
            <a:pPr algn="l"/>
            <a:r>
              <a:rPr lang="en-US" dirty="0">
                <a:solidFill>
                  <a:schemeClr val="tx2">
                    <a:lumMod val="50000"/>
                  </a:schemeClr>
                </a:solidFill>
              </a:rPr>
              <a:t>John Church</a:t>
            </a:r>
          </a:p>
          <a:p>
            <a:pPr algn="l"/>
            <a:r>
              <a:rPr lang="en-US" dirty="0">
                <a:solidFill>
                  <a:schemeClr val="tx2">
                    <a:lumMod val="50000"/>
                  </a:schemeClr>
                </a:solidFill>
              </a:rPr>
              <a:t>Jan Zika</a:t>
            </a:r>
          </a:p>
          <a:p>
            <a:pPr algn="l"/>
            <a:r>
              <a:rPr lang="en-US" dirty="0">
                <a:solidFill>
                  <a:schemeClr val="tx2">
                    <a:lumMod val="50000"/>
                  </a:schemeClr>
                </a:solidFill>
              </a:rPr>
              <a:t>Matt Palmer</a:t>
            </a:r>
          </a:p>
          <a:p>
            <a:pPr algn="l"/>
            <a:r>
              <a:rPr lang="en-US" dirty="0">
                <a:solidFill>
                  <a:schemeClr val="tx2">
                    <a:lumMod val="50000"/>
                  </a:schemeClr>
                </a:solidFill>
              </a:rPr>
              <a:t>Didier </a:t>
            </a:r>
            <a:r>
              <a:rPr lang="en-US" dirty="0" err="1">
                <a:solidFill>
                  <a:schemeClr val="tx2">
                    <a:lumMod val="50000"/>
                  </a:schemeClr>
                </a:solidFill>
              </a:rPr>
              <a:t>Monselesan</a:t>
            </a:r>
            <a:endParaRPr lang="en-US" dirty="0">
              <a:solidFill>
                <a:schemeClr val="tx2">
                  <a:lumMod val="50000"/>
                </a:schemeClr>
              </a:solidFill>
            </a:endParaRPr>
          </a:p>
        </p:txBody>
      </p:sp>
    </p:spTree>
    <p:extLst>
      <p:ext uri="{BB962C8B-B14F-4D97-AF65-F5344CB8AC3E}">
        <p14:creationId xmlns:p14="http://schemas.microsoft.com/office/powerpoint/2010/main" val="4042308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A39463C-9263-8A48-8B79-07CBE71BD4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512" y="1699852"/>
            <a:ext cx="9178529" cy="3169308"/>
          </a:xfrm>
          <a:prstGeom prst="rect">
            <a:avLst/>
          </a:prstGeom>
        </p:spPr>
      </p:pic>
      <p:sp>
        <p:nvSpPr>
          <p:cNvPr id="8" name="Title 1">
            <a:extLst>
              <a:ext uri="{FF2B5EF4-FFF2-40B4-BE49-F238E27FC236}">
                <a16:creationId xmlns:a16="http://schemas.microsoft.com/office/drawing/2014/main" id="{B5920938-BB31-924D-8F22-0B91D16E9F83}"/>
              </a:ext>
            </a:extLst>
          </p:cNvPr>
          <p:cNvSpPr>
            <a:spLocks noGrp="1"/>
          </p:cNvSpPr>
          <p:nvPr>
            <p:ph type="title"/>
          </p:nvPr>
        </p:nvSpPr>
        <p:spPr>
          <a:xfrm>
            <a:off x="457200" y="274638"/>
            <a:ext cx="7467600" cy="1143000"/>
          </a:xfrm>
        </p:spPr>
        <p:txBody>
          <a:bodyPr/>
          <a:lstStyle/>
          <a:p>
            <a:r>
              <a:rPr lang="en-US" dirty="0"/>
              <a:t>Ocean drift/conservation</a:t>
            </a:r>
          </a:p>
        </p:txBody>
      </p:sp>
      <p:sp>
        <p:nvSpPr>
          <p:cNvPr id="9" name="TextBox 8">
            <a:extLst>
              <a:ext uri="{FF2B5EF4-FFF2-40B4-BE49-F238E27FC236}">
                <a16:creationId xmlns:a16="http://schemas.microsoft.com/office/drawing/2014/main" id="{BE65F495-4A11-F145-9A2F-7D15F7DB790F}"/>
              </a:ext>
            </a:extLst>
          </p:cNvPr>
          <p:cNvSpPr txBox="1"/>
          <p:nvPr/>
        </p:nvSpPr>
        <p:spPr>
          <a:xfrm>
            <a:off x="457200" y="5085184"/>
            <a:ext cx="7596336" cy="369332"/>
          </a:xfrm>
          <a:prstGeom prst="rect">
            <a:avLst/>
          </a:prstGeom>
          <a:noFill/>
        </p:spPr>
        <p:txBody>
          <a:bodyPr wrap="square" rtlCol="0">
            <a:spAutoFit/>
          </a:bodyPr>
          <a:lstStyle/>
          <a:p>
            <a:pPr algn="l"/>
            <a:r>
              <a:rPr lang="en-US" dirty="0"/>
              <a:t>For models below the line, there is an apparent loss of ocean heat.</a:t>
            </a:r>
          </a:p>
        </p:txBody>
      </p:sp>
      <p:sp>
        <p:nvSpPr>
          <p:cNvPr id="10" name="Rectangle 9">
            <a:extLst>
              <a:ext uri="{FF2B5EF4-FFF2-40B4-BE49-F238E27FC236}">
                <a16:creationId xmlns:a16="http://schemas.microsoft.com/office/drawing/2014/main" id="{1727C66D-0A8A-5C4C-8FA9-6953D4F00471}"/>
              </a:ext>
            </a:extLst>
          </p:cNvPr>
          <p:cNvSpPr/>
          <p:nvPr/>
        </p:nvSpPr>
        <p:spPr>
          <a:xfrm>
            <a:off x="472872" y="5507940"/>
            <a:ext cx="8568952" cy="369332"/>
          </a:xfrm>
          <a:prstGeom prst="rect">
            <a:avLst/>
          </a:prstGeom>
        </p:spPr>
        <p:txBody>
          <a:bodyPr wrap="square">
            <a:spAutoFit/>
          </a:bodyPr>
          <a:lstStyle/>
          <a:p>
            <a:pPr algn="l"/>
            <a:r>
              <a:rPr lang="en-AU" dirty="0"/>
              <a:t>The current observed planetary energy imbalance is 0.5 - 1.0 Wm</a:t>
            </a:r>
            <a:r>
              <a:rPr lang="en-AU" baseline="30000" dirty="0"/>
              <a:t>-2</a:t>
            </a:r>
          </a:p>
        </p:txBody>
      </p:sp>
    </p:spTree>
    <p:extLst>
      <p:ext uri="{BB962C8B-B14F-4D97-AF65-F5344CB8AC3E}">
        <p14:creationId xmlns:p14="http://schemas.microsoft.com/office/powerpoint/2010/main" val="40466327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030AFA85-911B-0A40-BDD0-ED65AE304A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09673"/>
            <a:ext cx="9144000" cy="5011615"/>
          </a:xfrm>
          <a:prstGeom prst="rect">
            <a:avLst/>
          </a:prstGeom>
        </p:spPr>
      </p:pic>
      <p:cxnSp>
        <p:nvCxnSpPr>
          <p:cNvPr id="5" name="Straight Connector 4">
            <a:extLst>
              <a:ext uri="{FF2B5EF4-FFF2-40B4-BE49-F238E27FC236}">
                <a16:creationId xmlns:a16="http://schemas.microsoft.com/office/drawing/2014/main" id="{A0117D25-F2F6-BA46-87D3-71498DB6E095}"/>
              </a:ext>
            </a:extLst>
          </p:cNvPr>
          <p:cNvCxnSpPr>
            <a:cxnSpLocks/>
          </p:cNvCxnSpPr>
          <p:nvPr/>
        </p:nvCxnSpPr>
        <p:spPr>
          <a:xfrm flipV="1">
            <a:off x="5940152" y="620688"/>
            <a:ext cx="0" cy="5362942"/>
          </a:xfrm>
          <a:prstGeom prst="line">
            <a:avLst/>
          </a:prstGeom>
          <a:ln>
            <a:solidFill>
              <a:schemeClr val="bg1"/>
            </a:solidFill>
            <a:prstDash val="dash"/>
          </a:ln>
          <a:effectLst/>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709B781C-9825-A74A-8007-4FCDAF915D85}"/>
              </a:ext>
            </a:extLst>
          </p:cNvPr>
          <p:cNvSpPr txBox="1"/>
          <p:nvPr/>
        </p:nvSpPr>
        <p:spPr>
          <a:xfrm>
            <a:off x="4644008" y="620688"/>
            <a:ext cx="1512168" cy="369332"/>
          </a:xfrm>
          <a:prstGeom prst="rect">
            <a:avLst/>
          </a:prstGeom>
          <a:noFill/>
        </p:spPr>
        <p:txBody>
          <a:bodyPr wrap="square" rtlCol="0">
            <a:spAutoFit/>
          </a:bodyPr>
          <a:lstStyle/>
          <a:p>
            <a:r>
              <a:rPr lang="en-US" dirty="0"/>
              <a:t>CMIP5</a:t>
            </a:r>
          </a:p>
        </p:txBody>
      </p:sp>
      <p:sp>
        <p:nvSpPr>
          <p:cNvPr id="7" name="TextBox 6">
            <a:extLst>
              <a:ext uri="{FF2B5EF4-FFF2-40B4-BE49-F238E27FC236}">
                <a16:creationId xmlns:a16="http://schemas.microsoft.com/office/drawing/2014/main" id="{90CFBB72-BC94-B94F-B2CC-8997CF25A214}"/>
              </a:ext>
            </a:extLst>
          </p:cNvPr>
          <p:cNvSpPr txBox="1"/>
          <p:nvPr/>
        </p:nvSpPr>
        <p:spPr>
          <a:xfrm>
            <a:off x="5724128" y="620688"/>
            <a:ext cx="1512168" cy="369332"/>
          </a:xfrm>
          <a:prstGeom prst="rect">
            <a:avLst/>
          </a:prstGeom>
          <a:noFill/>
        </p:spPr>
        <p:txBody>
          <a:bodyPr wrap="square" rtlCol="0">
            <a:spAutoFit/>
          </a:bodyPr>
          <a:lstStyle/>
          <a:p>
            <a:r>
              <a:rPr lang="en-US" dirty="0"/>
              <a:t>CMIP6</a:t>
            </a:r>
          </a:p>
        </p:txBody>
      </p:sp>
      <p:cxnSp>
        <p:nvCxnSpPr>
          <p:cNvPr id="8" name="Straight Arrow Connector 7">
            <a:extLst>
              <a:ext uri="{FF2B5EF4-FFF2-40B4-BE49-F238E27FC236}">
                <a16:creationId xmlns:a16="http://schemas.microsoft.com/office/drawing/2014/main" id="{80AC403E-9BA5-2A47-BD14-C41B2945A015}"/>
              </a:ext>
            </a:extLst>
          </p:cNvPr>
          <p:cNvCxnSpPr>
            <a:cxnSpLocks/>
          </p:cNvCxnSpPr>
          <p:nvPr/>
        </p:nvCxnSpPr>
        <p:spPr>
          <a:xfrm flipH="1">
            <a:off x="4283968" y="793604"/>
            <a:ext cx="576064"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414E4FDB-72AE-9647-ACC0-19E3F376EB32}"/>
              </a:ext>
            </a:extLst>
          </p:cNvPr>
          <p:cNvCxnSpPr>
            <a:cxnSpLocks/>
          </p:cNvCxnSpPr>
          <p:nvPr/>
        </p:nvCxnSpPr>
        <p:spPr>
          <a:xfrm>
            <a:off x="7020272" y="793604"/>
            <a:ext cx="504056"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30987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4EB93EC-6A14-7549-85E7-4940157A4F3B}"/>
              </a:ext>
            </a:extLst>
          </p:cNvPr>
          <p:cNvSpPr/>
          <p:nvPr/>
        </p:nvSpPr>
        <p:spPr>
          <a:xfrm>
            <a:off x="251520" y="5507940"/>
            <a:ext cx="8964488" cy="369332"/>
          </a:xfrm>
          <a:prstGeom prst="rect">
            <a:avLst/>
          </a:prstGeom>
        </p:spPr>
        <p:txBody>
          <a:bodyPr wrap="square">
            <a:spAutoFit/>
          </a:bodyPr>
          <a:lstStyle/>
          <a:p>
            <a:pPr algn="l"/>
            <a:r>
              <a:rPr lang="en-AU" dirty="0"/>
              <a:t>The current observed rate of sea level rise is 3.4 mm/year (half of which is </a:t>
            </a:r>
            <a:r>
              <a:rPr lang="en-AU" dirty="0" err="1"/>
              <a:t>barystatic</a:t>
            </a:r>
            <a:r>
              <a:rPr lang="en-AU" dirty="0"/>
              <a:t>)</a:t>
            </a:r>
            <a:endParaRPr lang="en-AU" baseline="30000" dirty="0"/>
          </a:p>
        </p:txBody>
      </p:sp>
      <p:pic>
        <p:nvPicPr>
          <p:cNvPr id="12" name="Picture 11">
            <a:extLst>
              <a:ext uri="{FF2B5EF4-FFF2-40B4-BE49-F238E27FC236}">
                <a16:creationId xmlns:a16="http://schemas.microsoft.com/office/drawing/2014/main" id="{9A129DE9-B392-ED49-8E95-7F0694158A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63166"/>
            <a:ext cx="9144000" cy="3157385"/>
          </a:xfrm>
          <a:prstGeom prst="rect">
            <a:avLst/>
          </a:prstGeom>
        </p:spPr>
      </p:pic>
      <p:sp>
        <p:nvSpPr>
          <p:cNvPr id="13" name="TextBox 12">
            <a:extLst>
              <a:ext uri="{FF2B5EF4-FFF2-40B4-BE49-F238E27FC236}">
                <a16:creationId xmlns:a16="http://schemas.microsoft.com/office/drawing/2014/main" id="{08247FA0-F2EC-0747-83DF-1864D4431CEA}"/>
              </a:ext>
            </a:extLst>
          </p:cNvPr>
          <p:cNvSpPr txBox="1"/>
          <p:nvPr/>
        </p:nvSpPr>
        <p:spPr>
          <a:xfrm>
            <a:off x="251520" y="5089557"/>
            <a:ext cx="7596336" cy="369332"/>
          </a:xfrm>
          <a:prstGeom prst="rect">
            <a:avLst/>
          </a:prstGeom>
          <a:noFill/>
        </p:spPr>
        <p:txBody>
          <a:bodyPr wrap="square" rtlCol="0">
            <a:spAutoFit/>
          </a:bodyPr>
          <a:lstStyle/>
          <a:p>
            <a:pPr algn="l"/>
            <a:r>
              <a:rPr lang="en-US" dirty="0"/>
              <a:t>For models below the line, there is an apparent loss of ocean heat.</a:t>
            </a:r>
          </a:p>
        </p:txBody>
      </p:sp>
      <p:cxnSp>
        <p:nvCxnSpPr>
          <p:cNvPr id="14" name="Straight Arrow Connector 13">
            <a:extLst>
              <a:ext uri="{FF2B5EF4-FFF2-40B4-BE49-F238E27FC236}">
                <a16:creationId xmlns:a16="http://schemas.microsoft.com/office/drawing/2014/main" id="{0C3CC7E7-E71F-C846-9F9F-38568CB1B7A7}"/>
              </a:ext>
            </a:extLst>
          </p:cNvPr>
          <p:cNvCxnSpPr>
            <a:cxnSpLocks/>
          </p:cNvCxnSpPr>
          <p:nvPr/>
        </p:nvCxnSpPr>
        <p:spPr>
          <a:xfrm flipH="1">
            <a:off x="5868144" y="980728"/>
            <a:ext cx="1080120" cy="21602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7" name="TextBox 16">
            <a:extLst>
              <a:ext uri="{FF2B5EF4-FFF2-40B4-BE49-F238E27FC236}">
                <a16:creationId xmlns:a16="http://schemas.microsoft.com/office/drawing/2014/main" id="{111E1F6F-E887-C846-96B3-9B10860353E9}"/>
              </a:ext>
            </a:extLst>
          </p:cNvPr>
          <p:cNvSpPr txBox="1"/>
          <p:nvPr/>
        </p:nvSpPr>
        <p:spPr>
          <a:xfrm>
            <a:off x="5076056" y="260648"/>
            <a:ext cx="3744416" cy="646331"/>
          </a:xfrm>
          <a:prstGeom prst="rect">
            <a:avLst/>
          </a:prstGeom>
          <a:noFill/>
        </p:spPr>
        <p:txBody>
          <a:bodyPr wrap="square" rtlCol="0">
            <a:spAutoFit/>
          </a:bodyPr>
          <a:lstStyle/>
          <a:p>
            <a:r>
              <a:rPr lang="en-US" dirty="0"/>
              <a:t>Not sure how to interpret constant volume </a:t>
            </a:r>
            <a:r>
              <a:rPr lang="en-US" dirty="0" err="1"/>
              <a:t>Boussinesq</a:t>
            </a:r>
            <a:r>
              <a:rPr lang="en-US" dirty="0"/>
              <a:t> models</a:t>
            </a:r>
          </a:p>
        </p:txBody>
      </p:sp>
    </p:spTree>
    <p:extLst>
      <p:ext uri="{BB962C8B-B14F-4D97-AF65-F5344CB8AC3E}">
        <p14:creationId xmlns:p14="http://schemas.microsoft.com/office/powerpoint/2010/main" val="33072714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3A2D4DC-00D2-AA4B-9435-CEC6B9D009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28800"/>
            <a:ext cx="9144000" cy="3166599"/>
          </a:xfrm>
          <a:prstGeom prst="rect">
            <a:avLst/>
          </a:prstGeom>
        </p:spPr>
      </p:pic>
      <p:sp>
        <p:nvSpPr>
          <p:cNvPr id="5" name="TextBox 4">
            <a:extLst>
              <a:ext uri="{FF2B5EF4-FFF2-40B4-BE49-F238E27FC236}">
                <a16:creationId xmlns:a16="http://schemas.microsoft.com/office/drawing/2014/main" id="{04A21F5B-B0D0-C54B-A63E-0E48109C9E06}"/>
              </a:ext>
            </a:extLst>
          </p:cNvPr>
          <p:cNvSpPr txBox="1"/>
          <p:nvPr/>
        </p:nvSpPr>
        <p:spPr>
          <a:xfrm>
            <a:off x="457200" y="5085184"/>
            <a:ext cx="7596336" cy="369332"/>
          </a:xfrm>
          <a:prstGeom prst="rect">
            <a:avLst/>
          </a:prstGeom>
          <a:noFill/>
        </p:spPr>
        <p:txBody>
          <a:bodyPr wrap="square" rtlCol="0">
            <a:spAutoFit/>
          </a:bodyPr>
          <a:lstStyle/>
          <a:p>
            <a:pPr algn="l"/>
            <a:r>
              <a:rPr lang="en-US" dirty="0"/>
              <a:t>For models above the line, there is an apparent loss of ocean salt.</a:t>
            </a:r>
          </a:p>
        </p:txBody>
      </p:sp>
    </p:spTree>
    <p:extLst>
      <p:ext uri="{BB962C8B-B14F-4D97-AF65-F5344CB8AC3E}">
        <p14:creationId xmlns:p14="http://schemas.microsoft.com/office/powerpoint/2010/main" val="24766984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84F0AC62-5F07-A042-AED2-233A5002AE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50008"/>
            <a:ext cx="9144000" cy="4957983"/>
          </a:xfrm>
          <a:prstGeom prst="rect">
            <a:avLst/>
          </a:prstGeom>
        </p:spPr>
      </p:pic>
      <p:cxnSp>
        <p:nvCxnSpPr>
          <p:cNvPr id="6" name="Straight Connector 5">
            <a:extLst>
              <a:ext uri="{FF2B5EF4-FFF2-40B4-BE49-F238E27FC236}">
                <a16:creationId xmlns:a16="http://schemas.microsoft.com/office/drawing/2014/main" id="{F3AB774A-BC1B-AC47-ABE8-D4B9638FEEB2}"/>
              </a:ext>
            </a:extLst>
          </p:cNvPr>
          <p:cNvCxnSpPr>
            <a:cxnSpLocks/>
          </p:cNvCxnSpPr>
          <p:nvPr/>
        </p:nvCxnSpPr>
        <p:spPr>
          <a:xfrm flipV="1">
            <a:off x="5940152" y="548680"/>
            <a:ext cx="0" cy="5362942"/>
          </a:xfrm>
          <a:prstGeom prst="line">
            <a:avLst/>
          </a:prstGeom>
          <a:ln>
            <a:solidFill>
              <a:schemeClr val="bg1"/>
            </a:solidFill>
            <a:prstDash val="dash"/>
          </a:ln>
          <a:effectLst/>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1B1983A2-B771-BA48-9663-278DEB9466F1}"/>
              </a:ext>
            </a:extLst>
          </p:cNvPr>
          <p:cNvSpPr txBox="1"/>
          <p:nvPr/>
        </p:nvSpPr>
        <p:spPr>
          <a:xfrm>
            <a:off x="4644008" y="548680"/>
            <a:ext cx="1512168" cy="369332"/>
          </a:xfrm>
          <a:prstGeom prst="rect">
            <a:avLst/>
          </a:prstGeom>
          <a:noFill/>
        </p:spPr>
        <p:txBody>
          <a:bodyPr wrap="square" rtlCol="0">
            <a:spAutoFit/>
          </a:bodyPr>
          <a:lstStyle/>
          <a:p>
            <a:r>
              <a:rPr lang="en-US" dirty="0"/>
              <a:t>CMIP5</a:t>
            </a:r>
          </a:p>
        </p:txBody>
      </p:sp>
      <p:sp>
        <p:nvSpPr>
          <p:cNvPr id="8" name="TextBox 7">
            <a:extLst>
              <a:ext uri="{FF2B5EF4-FFF2-40B4-BE49-F238E27FC236}">
                <a16:creationId xmlns:a16="http://schemas.microsoft.com/office/drawing/2014/main" id="{B0EAB91F-0B11-5D46-8F2B-846A6621E099}"/>
              </a:ext>
            </a:extLst>
          </p:cNvPr>
          <p:cNvSpPr txBox="1"/>
          <p:nvPr/>
        </p:nvSpPr>
        <p:spPr>
          <a:xfrm>
            <a:off x="5796136" y="548680"/>
            <a:ext cx="1512168" cy="369332"/>
          </a:xfrm>
          <a:prstGeom prst="rect">
            <a:avLst/>
          </a:prstGeom>
          <a:noFill/>
        </p:spPr>
        <p:txBody>
          <a:bodyPr wrap="square" rtlCol="0">
            <a:spAutoFit/>
          </a:bodyPr>
          <a:lstStyle/>
          <a:p>
            <a:r>
              <a:rPr lang="en-US" dirty="0"/>
              <a:t>CMIP6</a:t>
            </a:r>
          </a:p>
        </p:txBody>
      </p:sp>
      <p:cxnSp>
        <p:nvCxnSpPr>
          <p:cNvPr id="9" name="Straight Arrow Connector 8">
            <a:extLst>
              <a:ext uri="{FF2B5EF4-FFF2-40B4-BE49-F238E27FC236}">
                <a16:creationId xmlns:a16="http://schemas.microsoft.com/office/drawing/2014/main" id="{2A187B21-ED22-8945-9654-53A2309899DA}"/>
              </a:ext>
            </a:extLst>
          </p:cNvPr>
          <p:cNvCxnSpPr>
            <a:cxnSpLocks/>
          </p:cNvCxnSpPr>
          <p:nvPr/>
        </p:nvCxnSpPr>
        <p:spPr>
          <a:xfrm flipH="1">
            <a:off x="4283968" y="721596"/>
            <a:ext cx="576064"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54F8E6D2-DB9E-D742-9809-2C466C92B2AB}"/>
              </a:ext>
            </a:extLst>
          </p:cNvPr>
          <p:cNvCxnSpPr>
            <a:cxnSpLocks/>
          </p:cNvCxnSpPr>
          <p:nvPr/>
        </p:nvCxnSpPr>
        <p:spPr>
          <a:xfrm>
            <a:off x="7092280" y="721596"/>
            <a:ext cx="504056"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233993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CC27C-F35A-144D-BADF-85FEB781DA39}"/>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4ECF49B2-1A4F-404A-BA70-CEF40EBAFFD2}"/>
              </a:ext>
            </a:extLst>
          </p:cNvPr>
          <p:cNvSpPr>
            <a:spLocks noGrp="1"/>
          </p:cNvSpPr>
          <p:nvPr>
            <p:ph idx="1"/>
          </p:nvPr>
        </p:nvSpPr>
        <p:spPr/>
        <p:txBody>
          <a:bodyPr>
            <a:normAutofit lnSpcReduction="10000"/>
          </a:bodyPr>
          <a:lstStyle/>
          <a:p>
            <a:r>
              <a:rPr lang="en-US" dirty="0"/>
              <a:t>Mass conservation is more difficult than energy conservation</a:t>
            </a:r>
          </a:p>
          <a:p>
            <a:r>
              <a:rPr lang="en-US" dirty="0"/>
              <a:t>Drift magnitude has not improved from CMIP5 to CMIP6, but energy, mass and salt conservation has improved after accounting for long-term leakage</a:t>
            </a:r>
          </a:p>
          <a:p>
            <a:pPr lvl="1"/>
            <a:r>
              <a:rPr lang="en-US" dirty="0"/>
              <a:t>ACCESS-CM2 has relatively large OHC drift but relatively small energy leakage between TOA and ocean</a:t>
            </a:r>
          </a:p>
          <a:p>
            <a:r>
              <a:rPr lang="en-US" dirty="0"/>
              <a:t>TODO: Regional scales</a:t>
            </a:r>
          </a:p>
          <a:p>
            <a:endParaRPr lang="en-US" dirty="0"/>
          </a:p>
        </p:txBody>
      </p:sp>
    </p:spTree>
    <p:extLst>
      <p:ext uri="{BB962C8B-B14F-4D97-AF65-F5344CB8AC3E}">
        <p14:creationId xmlns:p14="http://schemas.microsoft.com/office/powerpoint/2010/main" val="3089160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7360546-CE6F-364C-ACF1-2B49092FB215}"/>
              </a:ext>
            </a:extLst>
          </p:cNvPr>
          <p:cNvPicPr>
            <a:picLocks noChangeAspect="1"/>
          </p:cNvPicPr>
          <p:nvPr/>
        </p:nvPicPr>
        <p:blipFill rotWithShape="1">
          <a:blip r:embed="rId3">
            <a:extLst>
              <a:ext uri="{28A0092B-C50C-407E-A947-70E740481C1C}">
                <a14:useLocalDpi xmlns:a14="http://schemas.microsoft.com/office/drawing/2010/main" val="0"/>
              </a:ext>
            </a:extLst>
          </a:blip>
          <a:srcRect l="9320" t="-3134" r="23758" b="3134"/>
          <a:stretch/>
        </p:blipFill>
        <p:spPr>
          <a:xfrm>
            <a:off x="0" y="-278179"/>
            <a:ext cx="9132912" cy="7136179"/>
          </a:xfrm>
          <a:prstGeom prst="rect">
            <a:avLst/>
          </a:prstGeom>
        </p:spPr>
      </p:pic>
      <p:sp>
        <p:nvSpPr>
          <p:cNvPr id="5" name="TextBox 4">
            <a:extLst>
              <a:ext uri="{FF2B5EF4-FFF2-40B4-BE49-F238E27FC236}">
                <a16:creationId xmlns:a16="http://schemas.microsoft.com/office/drawing/2014/main" id="{C237B1FF-6A63-084A-867E-F1F8E55E075D}"/>
              </a:ext>
            </a:extLst>
          </p:cNvPr>
          <p:cNvSpPr txBox="1"/>
          <p:nvPr/>
        </p:nvSpPr>
        <p:spPr>
          <a:xfrm>
            <a:off x="251520" y="3933056"/>
            <a:ext cx="3456384" cy="338554"/>
          </a:xfrm>
          <a:prstGeom prst="rect">
            <a:avLst/>
          </a:prstGeom>
          <a:noFill/>
        </p:spPr>
        <p:txBody>
          <a:bodyPr wrap="square" rtlCol="0">
            <a:spAutoFit/>
          </a:bodyPr>
          <a:lstStyle/>
          <a:p>
            <a:pPr algn="l"/>
            <a:r>
              <a:rPr lang="en-US" sz="1600" dirty="0" err="1">
                <a:solidFill>
                  <a:schemeClr val="tx2">
                    <a:lumMod val="50000"/>
                  </a:schemeClr>
                </a:solidFill>
              </a:rPr>
              <a:t>damien.irving@unsw.edu.au</a:t>
            </a:r>
            <a:endParaRPr lang="en-US" sz="1600" dirty="0">
              <a:solidFill>
                <a:schemeClr val="tx2">
                  <a:lumMod val="50000"/>
                </a:schemeClr>
              </a:solidFill>
            </a:endParaRPr>
          </a:p>
        </p:txBody>
      </p:sp>
      <p:sp>
        <p:nvSpPr>
          <p:cNvPr id="4" name="TextBox 3">
            <a:extLst>
              <a:ext uri="{FF2B5EF4-FFF2-40B4-BE49-F238E27FC236}">
                <a16:creationId xmlns:a16="http://schemas.microsoft.com/office/drawing/2014/main" id="{3EF8F075-3A20-6C44-A4AE-400F1534BE80}"/>
              </a:ext>
            </a:extLst>
          </p:cNvPr>
          <p:cNvSpPr txBox="1"/>
          <p:nvPr/>
        </p:nvSpPr>
        <p:spPr>
          <a:xfrm>
            <a:off x="251520" y="3105834"/>
            <a:ext cx="3672408" cy="646331"/>
          </a:xfrm>
          <a:prstGeom prst="rect">
            <a:avLst/>
          </a:prstGeom>
          <a:noFill/>
        </p:spPr>
        <p:txBody>
          <a:bodyPr wrap="square" rtlCol="0">
            <a:spAutoFit/>
          </a:bodyPr>
          <a:lstStyle/>
          <a:p>
            <a:pPr algn="l"/>
            <a:r>
              <a:rPr lang="en-US" sz="3600" dirty="0">
                <a:solidFill>
                  <a:schemeClr val="tx2">
                    <a:lumMod val="50000"/>
                  </a:schemeClr>
                </a:solidFill>
              </a:rPr>
              <a:t>Questions?</a:t>
            </a:r>
          </a:p>
        </p:txBody>
      </p:sp>
    </p:spTree>
    <p:extLst>
      <p:ext uri="{BB962C8B-B14F-4D97-AF65-F5344CB8AC3E}">
        <p14:creationId xmlns:p14="http://schemas.microsoft.com/office/powerpoint/2010/main" val="8876302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92C65-99E1-E149-9E8F-94E93071B078}"/>
              </a:ext>
            </a:extLst>
          </p:cNvPr>
          <p:cNvSpPr>
            <a:spLocks noGrp="1"/>
          </p:cNvSpPr>
          <p:nvPr>
            <p:ph type="title"/>
          </p:nvPr>
        </p:nvSpPr>
        <p:spPr/>
        <p:txBody>
          <a:bodyPr/>
          <a:lstStyle/>
          <a:p>
            <a:r>
              <a:rPr lang="en-US" dirty="0"/>
              <a:t>Analysis framework</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19C0C972-70A2-0D45-83F8-321757B89DB2}"/>
                  </a:ext>
                </a:extLst>
              </p:cNvPr>
              <p:cNvSpPr txBox="1"/>
              <p:nvPr/>
            </p:nvSpPr>
            <p:spPr>
              <a:xfrm>
                <a:off x="0" y="2852936"/>
                <a:ext cx="9124006" cy="53040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AU" sz="3200" b="0" i="1" smtClean="0">
                          <a:latin typeface="Cambria Math" panose="02040503050406030204" pitchFamily="18" charset="0"/>
                        </a:rPr>
                        <m:t>𝐻</m:t>
                      </m:r>
                      <m:r>
                        <a:rPr lang="en-AU" sz="3200" b="0" i="1" smtClean="0">
                          <a:latin typeface="Cambria Math" panose="02040503050406030204" pitchFamily="18" charset="0"/>
                        </a:rPr>
                        <m:t>=</m:t>
                      </m:r>
                      <m:sSub>
                        <m:sSubPr>
                          <m:ctrlPr>
                            <a:rPr lang="en-AU" sz="3200" b="0" i="1" smtClean="0">
                              <a:latin typeface="Cambria Math" panose="02040503050406030204" pitchFamily="18" charset="0"/>
                            </a:rPr>
                          </m:ctrlPr>
                        </m:sSubPr>
                        <m:e>
                          <m:r>
                            <a:rPr lang="en-AU" sz="3200" b="0" i="1" smtClean="0">
                              <a:latin typeface="Cambria Math" panose="02040503050406030204" pitchFamily="18" charset="0"/>
                            </a:rPr>
                            <m:t>𝑐</m:t>
                          </m:r>
                        </m:e>
                        <m:sub>
                          <m:r>
                            <a:rPr lang="en-AU" sz="3200" b="0" i="1" smtClean="0">
                              <a:latin typeface="Cambria Math" panose="02040503050406030204" pitchFamily="18" charset="0"/>
                            </a:rPr>
                            <m:t>𝑝</m:t>
                          </m:r>
                        </m:sub>
                      </m:sSub>
                      <m:r>
                        <a:rPr lang="en-AU" sz="3200" b="0" i="1" smtClean="0">
                          <a:latin typeface="Cambria Math" panose="02040503050406030204" pitchFamily="18" charset="0"/>
                        </a:rPr>
                        <m:t>𝑀𝑇</m:t>
                      </m:r>
                    </m:oMath>
                  </m:oMathPara>
                </a14:m>
                <a:endParaRPr lang="en-US" sz="3200" dirty="0"/>
              </a:p>
            </p:txBody>
          </p:sp>
        </mc:Choice>
        <mc:Fallback xmlns="">
          <p:sp>
            <p:nvSpPr>
              <p:cNvPr id="4" name="TextBox 3">
                <a:extLst>
                  <a:ext uri="{FF2B5EF4-FFF2-40B4-BE49-F238E27FC236}">
                    <a16:creationId xmlns:a16="http://schemas.microsoft.com/office/drawing/2014/main" id="{19C0C972-70A2-0D45-83F8-321757B89DB2}"/>
                  </a:ext>
                </a:extLst>
              </p:cNvPr>
              <p:cNvSpPr txBox="1">
                <a:spLocks noRot="1" noChangeAspect="1" noMove="1" noResize="1" noEditPoints="1" noAdjustHandles="1" noChangeArrowheads="1" noChangeShapeType="1" noTextEdit="1"/>
              </p:cNvSpPr>
              <p:nvPr/>
            </p:nvSpPr>
            <p:spPr>
              <a:xfrm>
                <a:off x="0" y="2852936"/>
                <a:ext cx="9124006" cy="530402"/>
              </a:xfrm>
              <a:prstGeom prst="rect">
                <a:avLst/>
              </a:prstGeom>
              <a:blipFill>
                <a:blip r:embed="rId3"/>
                <a:stretch>
                  <a:fillRect b="-2142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ABB525AD-87AB-1145-80A7-DAAAF258B9F4}"/>
                  </a:ext>
                </a:extLst>
              </p:cNvPr>
              <p:cNvSpPr txBox="1"/>
              <p:nvPr/>
            </p:nvSpPr>
            <p:spPr>
              <a:xfrm>
                <a:off x="-19993" y="3682770"/>
                <a:ext cx="9143999" cy="93641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3200" i="1" smtClean="0">
                              <a:latin typeface="Cambria Math" panose="02040503050406030204" pitchFamily="18" charset="0"/>
                            </a:rPr>
                          </m:ctrlPr>
                        </m:fPr>
                        <m:num>
                          <m:r>
                            <a:rPr lang="en-US" sz="3200" i="1" smtClean="0">
                              <a:latin typeface="Cambria Math" panose="02040503050406030204" pitchFamily="18" charset="0"/>
                              <a:ea typeface="Cambria Math" panose="02040503050406030204" pitchFamily="18" charset="0"/>
                            </a:rPr>
                            <m:t>𝜕</m:t>
                          </m:r>
                          <m:r>
                            <a:rPr lang="en-AU" sz="3200" b="0" i="1" smtClean="0">
                              <a:latin typeface="Cambria Math" panose="02040503050406030204" pitchFamily="18" charset="0"/>
                              <a:ea typeface="Cambria Math" panose="02040503050406030204" pitchFamily="18" charset="0"/>
                            </a:rPr>
                            <m:t>𝐻</m:t>
                          </m:r>
                        </m:num>
                        <m:den>
                          <m:r>
                            <a:rPr lang="en-US" sz="3200" i="1" smtClean="0">
                              <a:latin typeface="Cambria Math" panose="02040503050406030204" pitchFamily="18" charset="0"/>
                              <a:ea typeface="Cambria Math" panose="02040503050406030204" pitchFamily="18" charset="0"/>
                            </a:rPr>
                            <m:t>𝜕</m:t>
                          </m:r>
                          <m:r>
                            <a:rPr lang="en-AU" sz="3200" b="0" i="1" smtClean="0">
                              <a:latin typeface="Cambria Math" panose="02040503050406030204" pitchFamily="18" charset="0"/>
                              <a:ea typeface="Cambria Math" panose="02040503050406030204" pitchFamily="18" charset="0"/>
                            </a:rPr>
                            <m:t>𝑡</m:t>
                          </m:r>
                        </m:den>
                      </m:f>
                      <m:r>
                        <a:rPr lang="en-AU" sz="3200" b="0" i="0" smtClean="0">
                          <a:latin typeface="Cambria Math" panose="02040503050406030204" pitchFamily="18" charset="0"/>
                        </a:rPr>
                        <m:t>=</m:t>
                      </m:r>
                      <m:sSub>
                        <m:sSubPr>
                          <m:ctrlPr>
                            <a:rPr lang="en-AU" sz="3200" b="0" i="1" smtClean="0">
                              <a:latin typeface="Cambria Math" panose="02040503050406030204" pitchFamily="18" charset="0"/>
                            </a:rPr>
                          </m:ctrlPr>
                        </m:sSubPr>
                        <m:e>
                          <m:r>
                            <a:rPr lang="en-AU" sz="3200" b="0" i="1" smtClean="0">
                              <a:latin typeface="Cambria Math" panose="02040503050406030204" pitchFamily="18" charset="0"/>
                            </a:rPr>
                            <m:t>𝑐</m:t>
                          </m:r>
                        </m:e>
                        <m:sub>
                          <m:r>
                            <a:rPr lang="en-AU" sz="3200" b="0" i="1" smtClean="0">
                              <a:latin typeface="Cambria Math" panose="02040503050406030204" pitchFamily="18" charset="0"/>
                            </a:rPr>
                            <m:t>𝑝</m:t>
                          </m:r>
                        </m:sub>
                      </m:sSub>
                      <m:r>
                        <a:rPr lang="en-AU" sz="3200" b="0" i="1" smtClean="0">
                          <a:latin typeface="Cambria Math" panose="02040503050406030204" pitchFamily="18" charset="0"/>
                        </a:rPr>
                        <m:t>𝑀</m:t>
                      </m:r>
                      <m:f>
                        <m:fPr>
                          <m:ctrlPr>
                            <a:rPr lang="en-AU" sz="3200" b="0" i="1" smtClean="0">
                              <a:latin typeface="Cambria Math" panose="02040503050406030204" pitchFamily="18" charset="0"/>
                            </a:rPr>
                          </m:ctrlPr>
                        </m:fPr>
                        <m:num>
                          <m:r>
                            <a:rPr lang="en-AU" sz="3200" b="0" i="1" smtClean="0">
                              <a:latin typeface="Cambria Math" panose="02040503050406030204" pitchFamily="18" charset="0"/>
                              <a:ea typeface="Cambria Math" panose="02040503050406030204" pitchFamily="18" charset="0"/>
                            </a:rPr>
                            <m:t>𝜕</m:t>
                          </m:r>
                          <m:r>
                            <a:rPr lang="en-AU" sz="3200" b="0" i="1" smtClean="0">
                              <a:latin typeface="Cambria Math" panose="02040503050406030204" pitchFamily="18" charset="0"/>
                              <a:ea typeface="Cambria Math" panose="02040503050406030204" pitchFamily="18" charset="0"/>
                            </a:rPr>
                            <m:t>𝑇</m:t>
                          </m:r>
                        </m:num>
                        <m:den>
                          <m:r>
                            <a:rPr lang="en-AU" sz="3200" b="0" i="1" smtClean="0">
                              <a:latin typeface="Cambria Math" panose="02040503050406030204" pitchFamily="18" charset="0"/>
                              <a:ea typeface="Cambria Math" panose="02040503050406030204" pitchFamily="18" charset="0"/>
                            </a:rPr>
                            <m:t>𝜕</m:t>
                          </m:r>
                          <m:r>
                            <a:rPr lang="en-AU" sz="3200" b="0" i="1" smtClean="0">
                              <a:latin typeface="Cambria Math" panose="02040503050406030204" pitchFamily="18" charset="0"/>
                              <a:ea typeface="Cambria Math" panose="02040503050406030204" pitchFamily="18" charset="0"/>
                            </a:rPr>
                            <m:t>𝑡</m:t>
                          </m:r>
                        </m:den>
                      </m:f>
                      <m:r>
                        <a:rPr lang="en-AU" sz="3200" b="0" i="1" smtClean="0">
                          <a:latin typeface="Cambria Math" panose="02040503050406030204" pitchFamily="18" charset="0"/>
                        </a:rPr>
                        <m:t>+</m:t>
                      </m:r>
                      <m:sSub>
                        <m:sSubPr>
                          <m:ctrlPr>
                            <a:rPr lang="en-AU" sz="3200" b="0" i="1" smtClean="0">
                              <a:latin typeface="Cambria Math" panose="02040503050406030204" pitchFamily="18" charset="0"/>
                            </a:rPr>
                          </m:ctrlPr>
                        </m:sSubPr>
                        <m:e>
                          <m:r>
                            <a:rPr lang="en-AU" sz="3200" b="0" i="1" smtClean="0">
                              <a:latin typeface="Cambria Math" panose="02040503050406030204" pitchFamily="18" charset="0"/>
                            </a:rPr>
                            <m:t>𝑐</m:t>
                          </m:r>
                        </m:e>
                        <m:sub>
                          <m:r>
                            <a:rPr lang="en-AU" sz="3200" b="0" i="1" smtClean="0">
                              <a:latin typeface="Cambria Math" panose="02040503050406030204" pitchFamily="18" charset="0"/>
                            </a:rPr>
                            <m:t>𝑝</m:t>
                          </m:r>
                        </m:sub>
                      </m:sSub>
                      <m:r>
                        <a:rPr lang="en-AU" sz="3200" b="0" i="1" smtClean="0">
                          <a:latin typeface="Cambria Math" panose="02040503050406030204" pitchFamily="18" charset="0"/>
                        </a:rPr>
                        <m:t>𝑇</m:t>
                      </m:r>
                      <m:f>
                        <m:fPr>
                          <m:ctrlPr>
                            <a:rPr lang="en-AU" sz="3200" b="0" i="1" smtClean="0">
                              <a:latin typeface="Cambria Math" panose="02040503050406030204" pitchFamily="18" charset="0"/>
                            </a:rPr>
                          </m:ctrlPr>
                        </m:fPr>
                        <m:num>
                          <m:r>
                            <a:rPr lang="en-AU" sz="3200" b="0" i="1" smtClean="0">
                              <a:latin typeface="Cambria Math" panose="02040503050406030204" pitchFamily="18" charset="0"/>
                              <a:ea typeface="Cambria Math" panose="02040503050406030204" pitchFamily="18" charset="0"/>
                            </a:rPr>
                            <m:t>𝜕</m:t>
                          </m:r>
                          <m:r>
                            <a:rPr lang="en-AU" sz="3200" b="0" i="1" smtClean="0">
                              <a:latin typeface="Cambria Math" panose="02040503050406030204" pitchFamily="18" charset="0"/>
                              <a:ea typeface="Cambria Math" panose="02040503050406030204" pitchFamily="18" charset="0"/>
                            </a:rPr>
                            <m:t>𝑀</m:t>
                          </m:r>
                        </m:num>
                        <m:den>
                          <m:r>
                            <a:rPr lang="en-AU" sz="3200" b="0" i="1" smtClean="0">
                              <a:latin typeface="Cambria Math" panose="02040503050406030204" pitchFamily="18" charset="0"/>
                              <a:ea typeface="Cambria Math" panose="02040503050406030204" pitchFamily="18" charset="0"/>
                            </a:rPr>
                            <m:t>𝜕</m:t>
                          </m:r>
                          <m:r>
                            <a:rPr lang="en-AU" sz="3200" b="0" i="1" smtClean="0">
                              <a:latin typeface="Cambria Math" panose="02040503050406030204" pitchFamily="18" charset="0"/>
                              <a:ea typeface="Cambria Math" panose="02040503050406030204" pitchFamily="18" charset="0"/>
                            </a:rPr>
                            <m:t>𝑡</m:t>
                          </m:r>
                        </m:den>
                      </m:f>
                    </m:oMath>
                  </m:oMathPara>
                </a14:m>
                <a:endParaRPr lang="en-US" sz="3200" dirty="0"/>
              </a:p>
            </p:txBody>
          </p:sp>
        </mc:Choice>
        <mc:Fallback xmlns="">
          <p:sp>
            <p:nvSpPr>
              <p:cNvPr id="5" name="TextBox 4">
                <a:extLst>
                  <a:ext uri="{FF2B5EF4-FFF2-40B4-BE49-F238E27FC236}">
                    <a16:creationId xmlns:a16="http://schemas.microsoft.com/office/drawing/2014/main" id="{ABB525AD-87AB-1145-80A7-DAAAF258B9F4}"/>
                  </a:ext>
                </a:extLst>
              </p:cNvPr>
              <p:cNvSpPr txBox="1">
                <a:spLocks noRot="1" noChangeAspect="1" noMove="1" noResize="1" noEditPoints="1" noAdjustHandles="1" noChangeArrowheads="1" noChangeShapeType="1" noTextEdit="1"/>
              </p:cNvSpPr>
              <p:nvPr/>
            </p:nvSpPr>
            <p:spPr>
              <a:xfrm>
                <a:off x="-19993" y="3682770"/>
                <a:ext cx="9143999" cy="936410"/>
              </a:xfrm>
              <a:prstGeom prst="rect">
                <a:avLst/>
              </a:prstGeom>
              <a:blipFill>
                <a:blip r:embed="rId4"/>
                <a:stretch>
                  <a:fillRect t="-1333" b="-12000"/>
                </a:stretch>
              </a:blipFill>
            </p:spPr>
            <p:txBody>
              <a:bodyPr/>
              <a:lstStyle/>
              <a:p>
                <a:r>
                  <a:rPr lang="en-US">
                    <a:noFill/>
                  </a:rPr>
                  <a:t> </a:t>
                </a:r>
              </a:p>
            </p:txBody>
          </p:sp>
        </mc:Fallback>
      </mc:AlternateContent>
      <p:sp>
        <p:nvSpPr>
          <p:cNvPr id="8" name="Left Brace 7">
            <a:extLst>
              <a:ext uri="{FF2B5EF4-FFF2-40B4-BE49-F238E27FC236}">
                <a16:creationId xmlns:a16="http://schemas.microsoft.com/office/drawing/2014/main" id="{69DF93F4-BBD5-5445-9FC0-6F67ABB5608F}"/>
              </a:ext>
            </a:extLst>
          </p:cNvPr>
          <p:cNvSpPr/>
          <p:nvPr/>
        </p:nvSpPr>
        <p:spPr>
          <a:xfrm rot="16200000">
            <a:off x="3977934" y="4348844"/>
            <a:ext cx="252028" cy="1224136"/>
          </a:xfrm>
          <a:prstGeom prst="leftBrace">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9" name="Left Brace 8">
            <a:extLst>
              <a:ext uri="{FF2B5EF4-FFF2-40B4-BE49-F238E27FC236}">
                <a16:creationId xmlns:a16="http://schemas.microsoft.com/office/drawing/2014/main" id="{4CAFC63C-EF50-D24B-85D7-FCBA68B18929}"/>
              </a:ext>
            </a:extLst>
          </p:cNvPr>
          <p:cNvSpPr/>
          <p:nvPr/>
        </p:nvSpPr>
        <p:spPr>
          <a:xfrm rot="16200000">
            <a:off x="5778134" y="4348843"/>
            <a:ext cx="252028" cy="1224136"/>
          </a:xfrm>
          <a:prstGeom prst="leftBrace">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7DC3A598-DC91-AA40-A06D-77B1CC2570A5}"/>
              </a:ext>
            </a:extLst>
          </p:cNvPr>
          <p:cNvSpPr txBox="1"/>
          <p:nvPr/>
        </p:nvSpPr>
        <p:spPr>
          <a:xfrm>
            <a:off x="3347864" y="5086925"/>
            <a:ext cx="1512168" cy="646331"/>
          </a:xfrm>
          <a:prstGeom prst="rect">
            <a:avLst/>
          </a:prstGeom>
          <a:noFill/>
        </p:spPr>
        <p:txBody>
          <a:bodyPr wrap="square" rtlCol="0">
            <a:spAutoFit/>
          </a:bodyPr>
          <a:lstStyle/>
          <a:p>
            <a:r>
              <a:rPr lang="en-US" dirty="0"/>
              <a:t>Thermal term</a:t>
            </a:r>
          </a:p>
        </p:txBody>
      </p:sp>
      <p:sp>
        <p:nvSpPr>
          <p:cNvPr id="12" name="TextBox 11">
            <a:extLst>
              <a:ext uri="{FF2B5EF4-FFF2-40B4-BE49-F238E27FC236}">
                <a16:creationId xmlns:a16="http://schemas.microsoft.com/office/drawing/2014/main" id="{D49D2FBA-4D00-D74A-958B-ED45E27C37C8}"/>
              </a:ext>
            </a:extLst>
          </p:cNvPr>
          <p:cNvSpPr txBox="1"/>
          <p:nvPr/>
        </p:nvSpPr>
        <p:spPr>
          <a:xfrm>
            <a:off x="5148064" y="5086925"/>
            <a:ext cx="1512168" cy="646331"/>
          </a:xfrm>
          <a:prstGeom prst="rect">
            <a:avLst/>
          </a:prstGeom>
          <a:noFill/>
        </p:spPr>
        <p:txBody>
          <a:bodyPr wrap="square" rtlCol="0">
            <a:spAutoFit/>
          </a:bodyPr>
          <a:lstStyle/>
          <a:p>
            <a:r>
              <a:rPr lang="en-US" dirty="0" err="1"/>
              <a:t>Barystatic</a:t>
            </a:r>
            <a:r>
              <a:rPr lang="en-US" dirty="0"/>
              <a:t> term</a:t>
            </a:r>
          </a:p>
        </p:txBody>
      </p:sp>
      <p:sp>
        <p:nvSpPr>
          <p:cNvPr id="13" name="TextBox 12">
            <a:extLst>
              <a:ext uri="{FF2B5EF4-FFF2-40B4-BE49-F238E27FC236}">
                <a16:creationId xmlns:a16="http://schemas.microsoft.com/office/drawing/2014/main" id="{AD1349FA-16AD-274D-8248-66EF21A4F4DB}"/>
              </a:ext>
            </a:extLst>
          </p:cNvPr>
          <p:cNvSpPr txBox="1"/>
          <p:nvPr/>
        </p:nvSpPr>
        <p:spPr>
          <a:xfrm>
            <a:off x="1403648" y="1784830"/>
            <a:ext cx="1800200" cy="369332"/>
          </a:xfrm>
          <a:prstGeom prst="rect">
            <a:avLst/>
          </a:prstGeom>
          <a:noFill/>
        </p:spPr>
        <p:txBody>
          <a:bodyPr wrap="square" rtlCol="0">
            <a:spAutoFit/>
          </a:bodyPr>
          <a:lstStyle/>
          <a:p>
            <a:r>
              <a:rPr lang="en-US" dirty="0" err="1">
                <a:latin typeface="Courier New" panose="02070309020205020404" pitchFamily="49" charset="0"/>
                <a:cs typeface="Courier New" panose="02070309020205020404" pitchFamily="49" charset="0"/>
              </a:rPr>
              <a:t>cpocean</a:t>
            </a:r>
            <a:endParaRPr lang="en-US" dirty="0">
              <a:latin typeface="Courier New" panose="02070309020205020404" pitchFamily="49" charset="0"/>
              <a:cs typeface="Courier New" panose="02070309020205020404" pitchFamily="49" charset="0"/>
            </a:endParaRPr>
          </a:p>
        </p:txBody>
      </p:sp>
      <p:sp>
        <p:nvSpPr>
          <p:cNvPr id="14" name="TextBox 13">
            <a:extLst>
              <a:ext uri="{FF2B5EF4-FFF2-40B4-BE49-F238E27FC236}">
                <a16:creationId xmlns:a16="http://schemas.microsoft.com/office/drawing/2014/main" id="{F8CFBB55-BB4A-3D4A-9692-BF49C1DD1A99}"/>
              </a:ext>
            </a:extLst>
          </p:cNvPr>
          <p:cNvSpPr txBox="1"/>
          <p:nvPr/>
        </p:nvSpPr>
        <p:spPr>
          <a:xfrm>
            <a:off x="3362908" y="1523758"/>
            <a:ext cx="2505236" cy="646331"/>
          </a:xfrm>
          <a:prstGeom prst="rect">
            <a:avLst/>
          </a:prstGeom>
          <a:noFill/>
        </p:spPr>
        <p:txBody>
          <a:bodyPr wrap="square" rtlCol="0">
            <a:spAutoFit/>
          </a:bodyPr>
          <a:lstStyle/>
          <a:p>
            <a:r>
              <a:rPr lang="en-US" dirty="0" err="1">
                <a:latin typeface="Courier New" panose="02070309020205020404" pitchFamily="49" charset="0"/>
                <a:cs typeface="Courier New" panose="02070309020205020404" pitchFamily="49" charset="0"/>
              </a:rPr>
              <a:t>masso</a:t>
            </a:r>
            <a:endParaRPr lang="en-US" dirty="0">
              <a:latin typeface="Courier New" panose="02070309020205020404" pitchFamily="49" charset="0"/>
              <a:cs typeface="Courier New" panose="02070309020205020404" pitchFamily="49" charset="0"/>
            </a:endParaRPr>
          </a:p>
          <a:p>
            <a:r>
              <a:rPr lang="en-US" dirty="0"/>
              <a:t>(or </a:t>
            </a:r>
            <a:r>
              <a:rPr lang="en-US" dirty="0" err="1">
                <a:latin typeface="Courier New" panose="02070309020205020404" pitchFamily="49" charset="0"/>
                <a:cs typeface="Courier New" panose="02070309020205020404" pitchFamily="49" charset="0"/>
              </a:rPr>
              <a:t>volo</a:t>
            </a:r>
            <a:r>
              <a:rPr lang="en-US" dirty="0"/>
              <a:t> x </a:t>
            </a:r>
            <a:r>
              <a:rPr lang="en-US" dirty="0" err="1">
                <a:latin typeface="Courier New" panose="02070309020205020404" pitchFamily="49" charset="0"/>
                <a:cs typeface="Courier New" panose="02070309020205020404" pitchFamily="49" charset="0"/>
              </a:rPr>
              <a:t>rhozero</a:t>
            </a:r>
            <a:r>
              <a:rPr lang="en-US" dirty="0"/>
              <a:t>) </a:t>
            </a:r>
          </a:p>
        </p:txBody>
      </p:sp>
      <p:sp>
        <p:nvSpPr>
          <p:cNvPr id="15" name="TextBox 14">
            <a:extLst>
              <a:ext uri="{FF2B5EF4-FFF2-40B4-BE49-F238E27FC236}">
                <a16:creationId xmlns:a16="http://schemas.microsoft.com/office/drawing/2014/main" id="{B8EAF3CA-7295-E245-98D0-72A267AB513E}"/>
              </a:ext>
            </a:extLst>
          </p:cNvPr>
          <p:cNvSpPr txBox="1"/>
          <p:nvPr/>
        </p:nvSpPr>
        <p:spPr>
          <a:xfrm>
            <a:off x="6012160" y="1802498"/>
            <a:ext cx="1800200" cy="369332"/>
          </a:xfrm>
          <a:prstGeom prst="rect">
            <a:avLst/>
          </a:prstGeom>
          <a:noFill/>
        </p:spPr>
        <p:txBody>
          <a:bodyPr wrap="square" rtlCol="0">
            <a:spAutoFit/>
          </a:bodyPr>
          <a:lstStyle/>
          <a:p>
            <a:r>
              <a:rPr lang="en-US" dirty="0" err="1">
                <a:latin typeface="Courier New" panose="02070309020205020404" pitchFamily="49" charset="0"/>
                <a:cs typeface="Courier New" panose="02070309020205020404" pitchFamily="49" charset="0"/>
              </a:rPr>
              <a:t>thetaoga</a:t>
            </a:r>
            <a:endParaRPr lang="en-US" dirty="0">
              <a:latin typeface="Courier New" panose="02070309020205020404" pitchFamily="49" charset="0"/>
              <a:cs typeface="Courier New" panose="02070309020205020404" pitchFamily="49" charset="0"/>
            </a:endParaRPr>
          </a:p>
        </p:txBody>
      </p:sp>
      <p:cxnSp>
        <p:nvCxnSpPr>
          <p:cNvPr id="17" name="Straight Arrow Connector 16">
            <a:extLst>
              <a:ext uri="{FF2B5EF4-FFF2-40B4-BE49-F238E27FC236}">
                <a16:creationId xmlns:a16="http://schemas.microsoft.com/office/drawing/2014/main" id="{59EDC083-301C-B746-91C2-97B13E697A58}"/>
              </a:ext>
            </a:extLst>
          </p:cNvPr>
          <p:cNvCxnSpPr>
            <a:cxnSpLocks/>
          </p:cNvCxnSpPr>
          <p:nvPr/>
        </p:nvCxnSpPr>
        <p:spPr>
          <a:xfrm flipH="1" flipV="1">
            <a:off x="2483768" y="2276872"/>
            <a:ext cx="1872208" cy="72008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EF881BA9-67CA-7D49-9F5D-DA4DD20665AC}"/>
              </a:ext>
            </a:extLst>
          </p:cNvPr>
          <p:cNvCxnSpPr>
            <a:cxnSpLocks/>
          </p:cNvCxnSpPr>
          <p:nvPr/>
        </p:nvCxnSpPr>
        <p:spPr>
          <a:xfrm flipH="1" flipV="1">
            <a:off x="4716016" y="2306443"/>
            <a:ext cx="144016" cy="523663"/>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227D5D27-9092-8442-B12D-6AE252D9BAED}"/>
              </a:ext>
            </a:extLst>
          </p:cNvPr>
          <p:cNvCxnSpPr>
            <a:cxnSpLocks/>
          </p:cNvCxnSpPr>
          <p:nvPr/>
        </p:nvCxnSpPr>
        <p:spPr>
          <a:xfrm flipV="1">
            <a:off x="5479976" y="2306443"/>
            <a:ext cx="1359768" cy="59592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254392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7434D7D1-4CD6-3944-8907-A347D89F59A0}"/>
                  </a:ext>
                </a:extLst>
              </p:cNvPr>
              <p:cNvSpPr txBox="1"/>
              <p:nvPr/>
            </p:nvSpPr>
            <p:spPr>
              <a:xfrm>
                <a:off x="0" y="1071900"/>
                <a:ext cx="3743399" cy="99841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AU" sz="3200" b="0" i="1" smtClean="0">
                              <a:latin typeface="Cambria Math" panose="02040503050406030204" pitchFamily="18" charset="0"/>
                            </a:rPr>
                          </m:ctrlPr>
                        </m:sSubPr>
                        <m:e>
                          <m:r>
                            <a:rPr lang="en-AU" sz="3200" b="0" i="1" smtClean="0">
                              <a:latin typeface="Cambria Math" panose="02040503050406030204" pitchFamily="18" charset="0"/>
                            </a:rPr>
                            <m:t>𝑐</m:t>
                          </m:r>
                        </m:e>
                        <m:sub>
                          <m:r>
                            <a:rPr lang="en-AU" sz="3200" b="0" i="1" smtClean="0">
                              <a:latin typeface="Cambria Math" panose="02040503050406030204" pitchFamily="18" charset="0"/>
                            </a:rPr>
                            <m:t>𝑝</m:t>
                          </m:r>
                        </m:sub>
                      </m:sSub>
                      <m:r>
                        <a:rPr lang="en-AU" sz="3200" b="0" i="1" smtClean="0">
                          <a:latin typeface="Cambria Math" panose="02040503050406030204" pitchFamily="18" charset="0"/>
                        </a:rPr>
                        <m:t>𝑀</m:t>
                      </m:r>
                      <m:f>
                        <m:fPr>
                          <m:ctrlPr>
                            <a:rPr lang="en-AU" sz="3200" b="0" i="1" smtClean="0">
                              <a:latin typeface="Cambria Math" panose="02040503050406030204" pitchFamily="18" charset="0"/>
                            </a:rPr>
                          </m:ctrlPr>
                        </m:fPr>
                        <m:num>
                          <m:r>
                            <a:rPr lang="en-AU" sz="3200" b="0" i="1" smtClean="0">
                              <a:latin typeface="Cambria Math" panose="02040503050406030204" pitchFamily="18" charset="0"/>
                              <a:ea typeface="Cambria Math" panose="02040503050406030204" pitchFamily="18" charset="0"/>
                            </a:rPr>
                            <m:t>𝜕</m:t>
                          </m:r>
                          <m:r>
                            <a:rPr lang="en-AU" sz="3200" b="0" i="1" smtClean="0">
                              <a:latin typeface="Cambria Math" panose="02040503050406030204" pitchFamily="18" charset="0"/>
                              <a:ea typeface="Cambria Math" panose="02040503050406030204" pitchFamily="18" charset="0"/>
                            </a:rPr>
                            <m:t>𝑇</m:t>
                          </m:r>
                        </m:num>
                        <m:den>
                          <m:r>
                            <a:rPr lang="en-AU" sz="3200" b="0" i="1" smtClean="0">
                              <a:latin typeface="Cambria Math" panose="02040503050406030204" pitchFamily="18" charset="0"/>
                              <a:ea typeface="Cambria Math" panose="02040503050406030204" pitchFamily="18" charset="0"/>
                            </a:rPr>
                            <m:t>𝜕</m:t>
                          </m:r>
                          <m:r>
                            <a:rPr lang="en-AU" sz="3200" b="0" i="1" smtClean="0">
                              <a:latin typeface="Cambria Math" panose="02040503050406030204" pitchFamily="18" charset="0"/>
                              <a:ea typeface="Cambria Math" panose="02040503050406030204" pitchFamily="18" charset="0"/>
                            </a:rPr>
                            <m:t>𝑡</m:t>
                          </m:r>
                        </m:den>
                      </m:f>
                      <m:r>
                        <a:rPr lang="en-AU" sz="3200" i="1">
                          <a:latin typeface="Cambria Math" panose="02040503050406030204" pitchFamily="18" charset="0"/>
                          <a:ea typeface="Cambria Math" panose="02040503050406030204" pitchFamily="18" charset="0"/>
                        </a:rPr>
                        <m:t>≈</m:t>
                      </m:r>
                      <m:f>
                        <m:fPr>
                          <m:ctrlPr>
                            <a:rPr lang="en-AU" sz="3200" i="1" smtClean="0">
                              <a:latin typeface="Cambria Math" panose="02040503050406030204" pitchFamily="18" charset="0"/>
                              <a:ea typeface="Cambria Math" panose="02040503050406030204" pitchFamily="18" charset="0"/>
                            </a:rPr>
                          </m:ctrlPr>
                        </m:fPr>
                        <m:num>
                          <m:r>
                            <a:rPr lang="en-AU" sz="3200" b="0" i="1" smtClean="0">
                              <a:latin typeface="Cambria Math" panose="02040503050406030204" pitchFamily="18" charset="0"/>
                              <a:ea typeface="Cambria Math" panose="02040503050406030204" pitchFamily="18" charset="0"/>
                            </a:rPr>
                            <m:t>𝑑</m:t>
                          </m:r>
                          <m:sSup>
                            <m:sSupPr>
                              <m:ctrlPr>
                                <a:rPr lang="en-AU" sz="3200" b="0" i="1" smtClean="0">
                                  <a:latin typeface="Cambria Math" panose="02040503050406030204" pitchFamily="18" charset="0"/>
                                  <a:ea typeface="Cambria Math" panose="02040503050406030204" pitchFamily="18" charset="0"/>
                                </a:rPr>
                              </m:ctrlPr>
                            </m:sSupPr>
                            <m:e>
                              <m:r>
                                <a:rPr lang="en-AU" sz="3200" b="0" i="1" smtClean="0">
                                  <a:latin typeface="Cambria Math" panose="02040503050406030204" pitchFamily="18" charset="0"/>
                                  <a:ea typeface="Cambria Math" panose="02040503050406030204" pitchFamily="18" charset="0"/>
                                </a:rPr>
                                <m:t>𝑄</m:t>
                              </m:r>
                            </m:e>
                            <m:sup>
                              <m:r>
                                <a:rPr lang="en-AU" sz="3200" b="0" i="1" smtClean="0">
                                  <a:latin typeface="Cambria Math" panose="02040503050406030204" pitchFamily="18" charset="0"/>
                                  <a:ea typeface="Cambria Math" panose="02040503050406030204" pitchFamily="18" charset="0"/>
                                </a:rPr>
                                <m:t>h</m:t>
                              </m:r>
                            </m:sup>
                          </m:sSup>
                        </m:num>
                        <m:den>
                          <m:r>
                            <a:rPr lang="en-AU" sz="3200" b="0" i="1" smtClean="0">
                              <a:latin typeface="Cambria Math" panose="02040503050406030204" pitchFamily="18" charset="0"/>
                              <a:ea typeface="Cambria Math" panose="02040503050406030204" pitchFamily="18" charset="0"/>
                            </a:rPr>
                            <m:t>𝑑𝑡</m:t>
                          </m:r>
                        </m:den>
                      </m:f>
                    </m:oMath>
                  </m:oMathPara>
                </a14:m>
                <a:endParaRPr lang="en-US" sz="3200" dirty="0"/>
              </a:p>
            </p:txBody>
          </p:sp>
        </mc:Choice>
        <mc:Fallback xmlns="">
          <p:sp>
            <p:nvSpPr>
              <p:cNvPr id="4" name="TextBox 3">
                <a:extLst>
                  <a:ext uri="{FF2B5EF4-FFF2-40B4-BE49-F238E27FC236}">
                    <a16:creationId xmlns:a16="http://schemas.microsoft.com/office/drawing/2014/main" id="{7434D7D1-4CD6-3944-8907-A347D89F59A0}"/>
                  </a:ext>
                </a:extLst>
              </p:cNvPr>
              <p:cNvSpPr txBox="1">
                <a:spLocks noRot="1" noChangeAspect="1" noMove="1" noResize="1" noEditPoints="1" noAdjustHandles="1" noChangeArrowheads="1" noChangeShapeType="1" noTextEdit="1"/>
              </p:cNvSpPr>
              <p:nvPr/>
            </p:nvSpPr>
            <p:spPr>
              <a:xfrm>
                <a:off x="0" y="1071900"/>
                <a:ext cx="3743399" cy="998415"/>
              </a:xfrm>
              <a:prstGeom prst="rect">
                <a:avLst/>
              </a:prstGeom>
              <a:blipFill>
                <a:blip r:embed="rId3"/>
                <a:stretch>
                  <a:fillRect b="-1265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3FFA1ADF-B70D-F44C-90B7-8107E45565B5}"/>
                  </a:ext>
                </a:extLst>
              </p:cNvPr>
              <p:cNvSpPr txBox="1"/>
              <p:nvPr/>
            </p:nvSpPr>
            <p:spPr>
              <a:xfrm>
                <a:off x="3923928" y="1071900"/>
                <a:ext cx="5255567" cy="118718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AU" sz="2400" b="0" i="1" smtClean="0">
                              <a:latin typeface="Cambria Math" panose="02040503050406030204" pitchFamily="18" charset="0"/>
                            </a:rPr>
                          </m:ctrlPr>
                        </m:sSupPr>
                        <m:e>
                          <m:r>
                            <a:rPr lang="en-AU" sz="2400" b="0" i="1" smtClean="0">
                              <a:latin typeface="Cambria Math" panose="02040503050406030204" pitchFamily="18" charset="0"/>
                            </a:rPr>
                            <m:t>𝑄</m:t>
                          </m:r>
                        </m:e>
                        <m:sup>
                          <m:r>
                            <a:rPr lang="en-AU" sz="2400" b="0" i="1" smtClean="0">
                              <a:latin typeface="Cambria Math" panose="02040503050406030204" pitchFamily="18" charset="0"/>
                            </a:rPr>
                            <m:t>h</m:t>
                          </m:r>
                        </m:sup>
                      </m:sSup>
                      <m:d>
                        <m:dPr>
                          <m:ctrlPr>
                            <a:rPr lang="en-AU" sz="2400" b="0" i="1" smtClean="0">
                              <a:latin typeface="Cambria Math" panose="02040503050406030204" pitchFamily="18" charset="0"/>
                            </a:rPr>
                          </m:ctrlPr>
                        </m:dPr>
                        <m:e>
                          <m:r>
                            <a:rPr lang="en-AU" sz="2400" b="0" i="1" smtClean="0">
                              <a:latin typeface="Cambria Math" panose="02040503050406030204" pitchFamily="18" charset="0"/>
                            </a:rPr>
                            <m:t>𝑡</m:t>
                          </m:r>
                        </m:e>
                      </m:d>
                      <m:r>
                        <a:rPr lang="en-AU" sz="2400" b="0" i="1" smtClean="0">
                          <a:latin typeface="Cambria Math" panose="02040503050406030204" pitchFamily="18" charset="0"/>
                        </a:rPr>
                        <m:t>= </m:t>
                      </m:r>
                      <m:nary>
                        <m:naryPr>
                          <m:limLoc m:val="undOvr"/>
                          <m:ctrlPr>
                            <a:rPr lang="en-AU" sz="2400" b="0" i="1" smtClean="0">
                              <a:latin typeface="Cambria Math" panose="02040503050406030204" pitchFamily="18" charset="0"/>
                            </a:rPr>
                          </m:ctrlPr>
                        </m:naryPr>
                        <m:sub>
                          <m:r>
                            <m:rPr>
                              <m:brk m:alnAt="24"/>
                            </m:rPr>
                            <a:rPr lang="en-AU" sz="2400" b="0" i="1" smtClean="0">
                              <a:latin typeface="Cambria Math" panose="02040503050406030204" pitchFamily="18" charset="0"/>
                            </a:rPr>
                            <m:t>0</m:t>
                          </m:r>
                        </m:sub>
                        <m:sup>
                          <m:r>
                            <a:rPr lang="en-AU" sz="2400" b="0" i="1" smtClean="0">
                              <a:latin typeface="Cambria Math" panose="02040503050406030204" pitchFamily="18" charset="0"/>
                            </a:rPr>
                            <m:t>𝑡</m:t>
                          </m:r>
                        </m:sup>
                        <m:e>
                          <m:nary>
                            <m:naryPr>
                              <m:limLoc m:val="undOvr"/>
                              <m:ctrlPr>
                                <a:rPr lang="en-AU" sz="2400" b="0" i="1" smtClean="0">
                                  <a:latin typeface="Cambria Math" panose="02040503050406030204" pitchFamily="18" charset="0"/>
                                </a:rPr>
                              </m:ctrlPr>
                            </m:naryPr>
                            <m:sub>
                              <m:r>
                                <m:rPr>
                                  <m:brk m:alnAt="24"/>
                                </m:rPr>
                                <a:rPr lang="en-AU" sz="2400" b="0" i="1" smtClean="0">
                                  <a:latin typeface="Cambria Math" panose="02040503050406030204" pitchFamily="18" charset="0"/>
                                </a:rPr>
                                <m:t>𝑖</m:t>
                              </m:r>
                            </m:sub>
                            <m:sup/>
                            <m:e>
                              <m:nary>
                                <m:naryPr>
                                  <m:limLoc m:val="undOvr"/>
                                  <m:ctrlPr>
                                    <a:rPr lang="en-AU" sz="2400" b="0" i="1" smtClean="0">
                                      <a:latin typeface="Cambria Math" panose="02040503050406030204" pitchFamily="18" charset="0"/>
                                    </a:rPr>
                                  </m:ctrlPr>
                                </m:naryPr>
                                <m:sub>
                                  <m:r>
                                    <m:rPr>
                                      <m:brk m:alnAt="24"/>
                                    </m:rPr>
                                    <a:rPr lang="en-AU" sz="2400" b="0" i="1" smtClean="0">
                                      <a:latin typeface="Cambria Math" panose="02040503050406030204" pitchFamily="18" charset="0"/>
                                    </a:rPr>
                                    <m:t>𝑗</m:t>
                                  </m:r>
                                </m:sub>
                                <m:sup/>
                                <m:e>
                                  <m:sSup>
                                    <m:sSupPr>
                                      <m:ctrlPr>
                                        <a:rPr lang="en-AU" sz="2400" b="0" i="1" smtClean="0">
                                          <a:latin typeface="Cambria Math" panose="02040503050406030204" pitchFamily="18" charset="0"/>
                                        </a:rPr>
                                      </m:ctrlPr>
                                    </m:sSupPr>
                                    <m:e>
                                      <m:r>
                                        <a:rPr lang="en-AU" sz="2400" b="0" i="1" smtClean="0">
                                          <a:latin typeface="Cambria Math" panose="02040503050406030204" pitchFamily="18" charset="0"/>
                                        </a:rPr>
                                        <m:t>𝑞</m:t>
                                      </m:r>
                                    </m:e>
                                    <m:sup>
                                      <m:r>
                                        <a:rPr lang="en-AU" sz="2400" b="0" i="1" smtClean="0">
                                          <a:latin typeface="Cambria Math" panose="02040503050406030204" pitchFamily="18" charset="0"/>
                                        </a:rPr>
                                        <m:t>h</m:t>
                                      </m:r>
                                    </m:sup>
                                  </m:sSup>
                                  <m:d>
                                    <m:dPr>
                                      <m:ctrlPr>
                                        <a:rPr lang="en-AU" sz="2400" b="0" i="1" smtClean="0">
                                          <a:latin typeface="Cambria Math" panose="02040503050406030204" pitchFamily="18" charset="0"/>
                                        </a:rPr>
                                      </m:ctrlPr>
                                    </m:dPr>
                                    <m:e>
                                      <m:r>
                                        <a:rPr lang="en-AU" sz="2400" b="0" i="1" smtClean="0">
                                          <a:latin typeface="Cambria Math" panose="02040503050406030204" pitchFamily="18" charset="0"/>
                                        </a:rPr>
                                        <m:t>𝑡</m:t>
                                      </m:r>
                                      <m:r>
                                        <a:rPr lang="en-AU" sz="2400" b="0" i="1" smtClean="0">
                                          <a:latin typeface="Cambria Math" panose="02040503050406030204" pitchFamily="18" charset="0"/>
                                        </a:rPr>
                                        <m:t>, </m:t>
                                      </m:r>
                                      <m:r>
                                        <a:rPr lang="en-AU" sz="2400" b="0" i="1" smtClean="0">
                                          <a:latin typeface="Cambria Math" panose="02040503050406030204" pitchFamily="18" charset="0"/>
                                        </a:rPr>
                                        <m:t>𝑖</m:t>
                                      </m:r>
                                      <m:r>
                                        <a:rPr lang="en-AU" sz="2400" b="0" i="1" smtClean="0">
                                          <a:latin typeface="Cambria Math" panose="02040503050406030204" pitchFamily="18" charset="0"/>
                                        </a:rPr>
                                        <m:t>, </m:t>
                                      </m:r>
                                      <m:r>
                                        <a:rPr lang="en-AU" sz="2400" b="0" i="1" smtClean="0">
                                          <a:latin typeface="Cambria Math" panose="02040503050406030204" pitchFamily="18" charset="0"/>
                                        </a:rPr>
                                        <m:t>𝑗</m:t>
                                      </m:r>
                                    </m:e>
                                  </m:d>
                                  <m:r>
                                    <a:rPr lang="en-AU" sz="2400" b="0" i="1" smtClean="0">
                                      <a:latin typeface="Cambria Math" panose="02040503050406030204" pitchFamily="18" charset="0"/>
                                    </a:rPr>
                                    <m:t>  </m:t>
                                  </m:r>
                                  <m:r>
                                    <a:rPr lang="en-AU" sz="2400" b="0" i="1" smtClean="0">
                                      <a:latin typeface="Cambria Math" panose="02040503050406030204" pitchFamily="18" charset="0"/>
                                    </a:rPr>
                                    <m:t>𝑑𝐴</m:t>
                                  </m:r>
                                  <m:r>
                                    <a:rPr lang="en-AU" sz="2400" b="0" i="1" smtClean="0">
                                      <a:latin typeface="Cambria Math" panose="02040503050406030204" pitchFamily="18" charset="0"/>
                                    </a:rPr>
                                    <m:t> </m:t>
                                  </m:r>
                                  <m:r>
                                    <a:rPr lang="en-AU" sz="2400" b="0" i="1" smtClean="0">
                                      <a:latin typeface="Cambria Math" panose="02040503050406030204" pitchFamily="18" charset="0"/>
                                    </a:rPr>
                                    <m:t>𝑑𝑡</m:t>
                                  </m:r>
                                </m:e>
                              </m:nary>
                            </m:e>
                          </m:nary>
                        </m:e>
                      </m:nary>
                    </m:oMath>
                  </m:oMathPara>
                </a14:m>
                <a:endParaRPr lang="en-US" sz="2400" dirty="0"/>
              </a:p>
            </p:txBody>
          </p:sp>
        </mc:Choice>
        <mc:Fallback xmlns="">
          <p:sp>
            <p:nvSpPr>
              <p:cNvPr id="6" name="TextBox 5">
                <a:extLst>
                  <a:ext uri="{FF2B5EF4-FFF2-40B4-BE49-F238E27FC236}">
                    <a16:creationId xmlns:a16="http://schemas.microsoft.com/office/drawing/2014/main" id="{3FFA1ADF-B70D-F44C-90B7-8107E45565B5}"/>
                  </a:ext>
                </a:extLst>
              </p:cNvPr>
              <p:cNvSpPr txBox="1">
                <a:spLocks noRot="1" noChangeAspect="1" noMove="1" noResize="1" noEditPoints="1" noAdjustHandles="1" noChangeArrowheads="1" noChangeShapeType="1" noTextEdit="1"/>
              </p:cNvSpPr>
              <p:nvPr/>
            </p:nvSpPr>
            <p:spPr>
              <a:xfrm>
                <a:off x="3923928" y="1071900"/>
                <a:ext cx="5255567" cy="1187184"/>
              </a:xfrm>
              <a:prstGeom prst="rect">
                <a:avLst/>
              </a:prstGeom>
              <a:blipFill>
                <a:blip r:embed="rId4"/>
                <a:stretch>
                  <a:fillRect t="-113830" b="-173404"/>
                </a:stretch>
              </a:blipFill>
            </p:spPr>
            <p:txBody>
              <a:bodyPr/>
              <a:lstStyle/>
              <a:p>
                <a:r>
                  <a:rPr lang="en-US">
                    <a:noFill/>
                  </a:rPr>
                  <a:t> </a:t>
                </a:r>
              </a:p>
            </p:txBody>
          </p:sp>
        </mc:Fallback>
      </mc:AlternateContent>
      <p:sp>
        <p:nvSpPr>
          <p:cNvPr id="7" name="TextBox 6">
            <a:extLst>
              <a:ext uri="{FF2B5EF4-FFF2-40B4-BE49-F238E27FC236}">
                <a16:creationId xmlns:a16="http://schemas.microsoft.com/office/drawing/2014/main" id="{EF0C0A40-1D1D-7549-B2C5-F00685B3E10A}"/>
              </a:ext>
            </a:extLst>
          </p:cNvPr>
          <p:cNvSpPr txBox="1"/>
          <p:nvPr/>
        </p:nvSpPr>
        <p:spPr>
          <a:xfrm>
            <a:off x="251519" y="188640"/>
            <a:ext cx="5400593" cy="523220"/>
          </a:xfrm>
          <a:prstGeom prst="rect">
            <a:avLst/>
          </a:prstGeom>
          <a:noFill/>
        </p:spPr>
        <p:txBody>
          <a:bodyPr wrap="square" rtlCol="0">
            <a:spAutoFit/>
          </a:bodyPr>
          <a:lstStyle/>
          <a:p>
            <a:pPr algn="l"/>
            <a:r>
              <a:rPr lang="en-US" sz="2800" b="1" dirty="0"/>
              <a:t>Thermal energy conservation</a:t>
            </a:r>
          </a:p>
        </p:txBody>
      </p:sp>
      <p:sp>
        <p:nvSpPr>
          <p:cNvPr id="8" name="TextBox 7">
            <a:extLst>
              <a:ext uri="{FF2B5EF4-FFF2-40B4-BE49-F238E27FC236}">
                <a16:creationId xmlns:a16="http://schemas.microsoft.com/office/drawing/2014/main" id="{C3BC843F-B82A-EC47-9BFD-EA1B6F8D01EE}"/>
              </a:ext>
            </a:extLst>
          </p:cNvPr>
          <p:cNvSpPr txBox="1"/>
          <p:nvPr/>
        </p:nvSpPr>
        <p:spPr>
          <a:xfrm>
            <a:off x="6084168" y="467380"/>
            <a:ext cx="1224136" cy="369332"/>
          </a:xfrm>
          <a:prstGeom prst="rect">
            <a:avLst/>
          </a:prstGeom>
          <a:noFill/>
        </p:spPr>
        <p:txBody>
          <a:bodyPr wrap="square" rtlCol="0">
            <a:spAutoFit/>
          </a:bodyPr>
          <a:lstStyle/>
          <a:p>
            <a:r>
              <a:rPr lang="en-US" dirty="0" err="1">
                <a:latin typeface="Courier New" panose="02070309020205020404" pitchFamily="49" charset="0"/>
                <a:cs typeface="Courier New" panose="02070309020205020404" pitchFamily="49" charset="0"/>
              </a:rPr>
              <a:t>hfds</a:t>
            </a:r>
            <a:endParaRPr lang="en-US" dirty="0">
              <a:latin typeface="Courier New" panose="02070309020205020404" pitchFamily="49" charset="0"/>
              <a:cs typeface="Courier New" panose="02070309020205020404" pitchFamily="49" charset="0"/>
            </a:endParaRPr>
          </a:p>
        </p:txBody>
      </p:sp>
      <p:cxnSp>
        <p:nvCxnSpPr>
          <p:cNvPr id="9" name="Straight Arrow Connector 8">
            <a:extLst>
              <a:ext uri="{FF2B5EF4-FFF2-40B4-BE49-F238E27FC236}">
                <a16:creationId xmlns:a16="http://schemas.microsoft.com/office/drawing/2014/main" id="{2DFF86BE-3725-084D-98CA-DCA008F6AB60}"/>
              </a:ext>
            </a:extLst>
          </p:cNvPr>
          <p:cNvCxnSpPr>
            <a:cxnSpLocks/>
          </p:cNvCxnSpPr>
          <p:nvPr/>
        </p:nvCxnSpPr>
        <p:spPr>
          <a:xfrm flipV="1">
            <a:off x="6660232" y="855876"/>
            <a:ext cx="0" cy="504167"/>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AEE7459C-194E-5A4E-B149-098DCA52282B}"/>
              </a:ext>
            </a:extLst>
          </p:cNvPr>
          <p:cNvCxnSpPr>
            <a:cxnSpLocks/>
          </p:cNvCxnSpPr>
          <p:nvPr/>
        </p:nvCxnSpPr>
        <p:spPr>
          <a:xfrm>
            <a:off x="8100392" y="1916832"/>
            <a:ext cx="0" cy="583253"/>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6798BB8E-22F6-0B46-8F2B-C6F6C8C2BB98}"/>
                  </a:ext>
                </a:extLst>
              </p:cNvPr>
              <p:cNvSpPr txBox="1"/>
              <p:nvPr/>
            </p:nvSpPr>
            <p:spPr>
              <a:xfrm>
                <a:off x="1017" y="3432293"/>
                <a:ext cx="3743399" cy="94808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AU" sz="3200" b="0" i="1" smtClean="0">
                              <a:latin typeface="Cambria Math" panose="02040503050406030204" pitchFamily="18" charset="0"/>
                            </a:rPr>
                          </m:ctrlPr>
                        </m:fPr>
                        <m:num>
                          <m:r>
                            <a:rPr lang="en-AU" sz="3200" b="0" i="1" smtClean="0">
                              <a:latin typeface="Cambria Math" panose="02040503050406030204" pitchFamily="18" charset="0"/>
                            </a:rPr>
                            <m:t>𝑑</m:t>
                          </m:r>
                          <m:r>
                            <a:rPr lang="en-AU" sz="3200" b="0" i="1" smtClean="0">
                              <a:latin typeface="Cambria Math" panose="02040503050406030204" pitchFamily="18" charset="0"/>
                              <a:ea typeface="Cambria Math" panose="02040503050406030204" pitchFamily="18" charset="0"/>
                            </a:rPr>
                            <m:t>𝑀</m:t>
                          </m:r>
                        </m:num>
                        <m:den>
                          <m:r>
                            <a:rPr lang="en-AU" sz="3200" b="0" i="1" smtClean="0">
                              <a:latin typeface="Cambria Math" panose="02040503050406030204" pitchFamily="18" charset="0"/>
                              <a:ea typeface="Cambria Math" panose="02040503050406030204" pitchFamily="18" charset="0"/>
                            </a:rPr>
                            <m:t>𝑑𝑡</m:t>
                          </m:r>
                        </m:den>
                      </m:f>
                      <m:r>
                        <a:rPr lang="en-AU" sz="3200" i="1">
                          <a:latin typeface="Cambria Math" panose="02040503050406030204" pitchFamily="18" charset="0"/>
                          <a:ea typeface="Cambria Math" panose="02040503050406030204" pitchFamily="18" charset="0"/>
                        </a:rPr>
                        <m:t>≈</m:t>
                      </m:r>
                      <m:f>
                        <m:fPr>
                          <m:ctrlPr>
                            <a:rPr lang="en-AU" sz="3200" i="1" smtClean="0">
                              <a:latin typeface="Cambria Math" panose="02040503050406030204" pitchFamily="18" charset="0"/>
                              <a:ea typeface="Cambria Math" panose="02040503050406030204" pitchFamily="18" charset="0"/>
                            </a:rPr>
                          </m:ctrlPr>
                        </m:fPr>
                        <m:num>
                          <m:r>
                            <a:rPr lang="en-AU" sz="3200" b="0" i="1" smtClean="0">
                              <a:latin typeface="Cambria Math" panose="02040503050406030204" pitchFamily="18" charset="0"/>
                              <a:ea typeface="Cambria Math" panose="02040503050406030204" pitchFamily="18" charset="0"/>
                            </a:rPr>
                            <m:t>𝑑</m:t>
                          </m:r>
                          <m:sSup>
                            <m:sSupPr>
                              <m:ctrlPr>
                                <a:rPr lang="en-AU" sz="3200" b="0" i="1" smtClean="0">
                                  <a:latin typeface="Cambria Math" panose="02040503050406030204" pitchFamily="18" charset="0"/>
                                  <a:ea typeface="Cambria Math" panose="02040503050406030204" pitchFamily="18" charset="0"/>
                                </a:rPr>
                              </m:ctrlPr>
                            </m:sSupPr>
                            <m:e>
                              <m:r>
                                <a:rPr lang="en-AU" sz="3200" b="0" i="1" smtClean="0">
                                  <a:latin typeface="Cambria Math" panose="02040503050406030204" pitchFamily="18" charset="0"/>
                                  <a:ea typeface="Cambria Math" panose="02040503050406030204" pitchFamily="18" charset="0"/>
                                </a:rPr>
                                <m:t>𝑄</m:t>
                              </m:r>
                            </m:e>
                            <m:sup>
                              <m:r>
                                <a:rPr lang="en-AU" sz="3200" b="0" i="1" smtClean="0">
                                  <a:latin typeface="Cambria Math" panose="02040503050406030204" pitchFamily="18" charset="0"/>
                                  <a:ea typeface="Cambria Math" panose="02040503050406030204" pitchFamily="18" charset="0"/>
                                </a:rPr>
                                <m:t>𝑚</m:t>
                              </m:r>
                            </m:sup>
                          </m:sSup>
                        </m:num>
                        <m:den>
                          <m:r>
                            <a:rPr lang="en-AU" sz="3200" b="0" i="1" smtClean="0">
                              <a:latin typeface="Cambria Math" panose="02040503050406030204" pitchFamily="18" charset="0"/>
                              <a:ea typeface="Cambria Math" panose="02040503050406030204" pitchFamily="18" charset="0"/>
                            </a:rPr>
                            <m:t>𝑑𝑡</m:t>
                          </m:r>
                        </m:den>
                      </m:f>
                    </m:oMath>
                  </m:oMathPara>
                </a14:m>
                <a:endParaRPr lang="en-US" sz="3200" dirty="0"/>
              </a:p>
            </p:txBody>
          </p:sp>
        </mc:Choice>
        <mc:Fallback xmlns="">
          <p:sp>
            <p:nvSpPr>
              <p:cNvPr id="17" name="TextBox 16">
                <a:extLst>
                  <a:ext uri="{FF2B5EF4-FFF2-40B4-BE49-F238E27FC236}">
                    <a16:creationId xmlns:a16="http://schemas.microsoft.com/office/drawing/2014/main" id="{6798BB8E-22F6-0B46-8F2B-C6F6C8C2BB98}"/>
                  </a:ext>
                </a:extLst>
              </p:cNvPr>
              <p:cNvSpPr txBox="1">
                <a:spLocks noRot="1" noChangeAspect="1" noMove="1" noResize="1" noEditPoints="1" noAdjustHandles="1" noChangeArrowheads="1" noChangeShapeType="1" noTextEdit="1"/>
              </p:cNvSpPr>
              <p:nvPr/>
            </p:nvSpPr>
            <p:spPr>
              <a:xfrm>
                <a:off x="1017" y="3432293"/>
                <a:ext cx="3743399" cy="948080"/>
              </a:xfrm>
              <a:prstGeom prst="rect">
                <a:avLst/>
              </a:prstGeom>
              <a:blipFill>
                <a:blip r:embed="rId5"/>
                <a:stretch>
                  <a:fillRect b="-1315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5F955EA8-6866-6449-B409-C090F33FAE5A}"/>
                  </a:ext>
                </a:extLst>
              </p:cNvPr>
              <p:cNvSpPr txBox="1"/>
              <p:nvPr/>
            </p:nvSpPr>
            <p:spPr>
              <a:xfrm>
                <a:off x="3924945" y="3432293"/>
                <a:ext cx="5255567" cy="118718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AU" sz="2400" b="0" i="1" smtClean="0">
                              <a:latin typeface="Cambria Math" panose="02040503050406030204" pitchFamily="18" charset="0"/>
                            </a:rPr>
                          </m:ctrlPr>
                        </m:sSupPr>
                        <m:e>
                          <m:r>
                            <a:rPr lang="en-AU" sz="2400" b="0" i="1" smtClean="0">
                              <a:latin typeface="Cambria Math" panose="02040503050406030204" pitchFamily="18" charset="0"/>
                            </a:rPr>
                            <m:t>𝑄</m:t>
                          </m:r>
                        </m:e>
                        <m:sup>
                          <m:r>
                            <a:rPr lang="en-AU" sz="2400" b="0" i="1" smtClean="0">
                              <a:latin typeface="Cambria Math" panose="02040503050406030204" pitchFamily="18" charset="0"/>
                            </a:rPr>
                            <m:t>𝑚</m:t>
                          </m:r>
                        </m:sup>
                      </m:sSup>
                      <m:d>
                        <m:dPr>
                          <m:ctrlPr>
                            <a:rPr lang="en-AU" sz="2400" b="0" i="1" smtClean="0">
                              <a:latin typeface="Cambria Math" panose="02040503050406030204" pitchFamily="18" charset="0"/>
                            </a:rPr>
                          </m:ctrlPr>
                        </m:dPr>
                        <m:e>
                          <m:r>
                            <a:rPr lang="en-AU" sz="2400" b="0" i="1" smtClean="0">
                              <a:latin typeface="Cambria Math" panose="02040503050406030204" pitchFamily="18" charset="0"/>
                            </a:rPr>
                            <m:t>𝑡</m:t>
                          </m:r>
                        </m:e>
                      </m:d>
                      <m:r>
                        <a:rPr lang="en-AU" sz="2400" b="0" i="1" smtClean="0">
                          <a:latin typeface="Cambria Math" panose="02040503050406030204" pitchFamily="18" charset="0"/>
                        </a:rPr>
                        <m:t>= </m:t>
                      </m:r>
                      <m:nary>
                        <m:naryPr>
                          <m:limLoc m:val="undOvr"/>
                          <m:ctrlPr>
                            <a:rPr lang="en-AU" sz="2400" b="0" i="1" smtClean="0">
                              <a:latin typeface="Cambria Math" panose="02040503050406030204" pitchFamily="18" charset="0"/>
                            </a:rPr>
                          </m:ctrlPr>
                        </m:naryPr>
                        <m:sub>
                          <m:r>
                            <m:rPr>
                              <m:brk m:alnAt="24"/>
                            </m:rPr>
                            <a:rPr lang="en-AU" sz="2400" b="0" i="1" smtClean="0">
                              <a:latin typeface="Cambria Math" panose="02040503050406030204" pitchFamily="18" charset="0"/>
                            </a:rPr>
                            <m:t>0</m:t>
                          </m:r>
                        </m:sub>
                        <m:sup>
                          <m:r>
                            <a:rPr lang="en-AU" sz="2400" b="0" i="1" smtClean="0">
                              <a:latin typeface="Cambria Math" panose="02040503050406030204" pitchFamily="18" charset="0"/>
                            </a:rPr>
                            <m:t>𝑡</m:t>
                          </m:r>
                        </m:sup>
                        <m:e>
                          <m:nary>
                            <m:naryPr>
                              <m:limLoc m:val="undOvr"/>
                              <m:ctrlPr>
                                <a:rPr lang="en-AU" sz="2400" b="0" i="1" smtClean="0">
                                  <a:latin typeface="Cambria Math" panose="02040503050406030204" pitchFamily="18" charset="0"/>
                                </a:rPr>
                              </m:ctrlPr>
                            </m:naryPr>
                            <m:sub>
                              <m:r>
                                <m:rPr>
                                  <m:brk m:alnAt="24"/>
                                </m:rPr>
                                <a:rPr lang="en-AU" sz="2400" b="0" i="1" smtClean="0">
                                  <a:latin typeface="Cambria Math" panose="02040503050406030204" pitchFamily="18" charset="0"/>
                                </a:rPr>
                                <m:t>𝑖</m:t>
                              </m:r>
                            </m:sub>
                            <m:sup/>
                            <m:e>
                              <m:nary>
                                <m:naryPr>
                                  <m:limLoc m:val="undOvr"/>
                                  <m:ctrlPr>
                                    <a:rPr lang="en-AU" sz="2400" b="0" i="1" smtClean="0">
                                      <a:latin typeface="Cambria Math" panose="02040503050406030204" pitchFamily="18" charset="0"/>
                                    </a:rPr>
                                  </m:ctrlPr>
                                </m:naryPr>
                                <m:sub>
                                  <m:r>
                                    <m:rPr>
                                      <m:brk m:alnAt="24"/>
                                    </m:rPr>
                                    <a:rPr lang="en-AU" sz="2400" b="0" i="1" smtClean="0">
                                      <a:latin typeface="Cambria Math" panose="02040503050406030204" pitchFamily="18" charset="0"/>
                                    </a:rPr>
                                    <m:t>𝑗</m:t>
                                  </m:r>
                                </m:sub>
                                <m:sup/>
                                <m:e>
                                  <m:sSup>
                                    <m:sSupPr>
                                      <m:ctrlPr>
                                        <a:rPr lang="en-AU" sz="2400" b="0" i="1" smtClean="0">
                                          <a:latin typeface="Cambria Math" panose="02040503050406030204" pitchFamily="18" charset="0"/>
                                        </a:rPr>
                                      </m:ctrlPr>
                                    </m:sSupPr>
                                    <m:e>
                                      <m:r>
                                        <a:rPr lang="en-AU" sz="2400" b="0" i="1" smtClean="0">
                                          <a:latin typeface="Cambria Math" panose="02040503050406030204" pitchFamily="18" charset="0"/>
                                        </a:rPr>
                                        <m:t>𝑞</m:t>
                                      </m:r>
                                    </m:e>
                                    <m:sup>
                                      <m:r>
                                        <a:rPr lang="en-AU" sz="2400" b="0" i="1" smtClean="0">
                                          <a:latin typeface="Cambria Math" panose="02040503050406030204" pitchFamily="18" charset="0"/>
                                        </a:rPr>
                                        <m:t>𝑚</m:t>
                                      </m:r>
                                    </m:sup>
                                  </m:sSup>
                                  <m:d>
                                    <m:dPr>
                                      <m:ctrlPr>
                                        <a:rPr lang="en-AU" sz="2400" b="0" i="1" smtClean="0">
                                          <a:latin typeface="Cambria Math" panose="02040503050406030204" pitchFamily="18" charset="0"/>
                                        </a:rPr>
                                      </m:ctrlPr>
                                    </m:dPr>
                                    <m:e>
                                      <m:r>
                                        <a:rPr lang="en-AU" sz="2400" b="0" i="1" smtClean="0">
                                          <a:latin typeface="Cambria Math" panose="02040503050406030204" pitchFamily="18" charset="0"/>
                                        </a:rPr>
                                        <m:t>𝑡</m:t>
                                      </m:r>
                                      <m:r>
                                        <a:rPr lang="en-AU" sz="2400" b="0" i="1" smtClean="0">
                                          <a:latin typeface="Cambria Math" panose="02040503050406030204" pitchFamily="18" charset="0"/>
                                        </a:rPr>
                                        <m:t>, </m:t>
                                      </m:r>
                                      <m:r>
                                        <a:rPr lang="en-AU" sz="2400" b="0" i="1" smtClean="0">
                                          <a:latin typeface="Cambria Math" panose="02040503050406030204" pitchFamily="18" charset="0"/>
                                        </a:rPr>
                                        <m:t>𝑖</m:t>
                                      </m:r>
                                      <m:r>
                                        <a:rPr lang="en-AU" sz="2400" b="0" i="1" smtClean="0">
                                          <a:latin typeface="Cambria Math" panose="02040503050406030204" pitchFamily="18" charset="0"/>
                                        </a:rPr>
                                        <m:t>, </m:t>
                                      </m:r>
                                      <m:r>
                                        <a:rPr lang="en-AU" sz="2400" b="0" i="1" smtClean="0">
                                          <a:latin typeface="Cambria Math" panose="02040503050406030204" pitchFamily="18" charset="0"/>
                                        </a:rPr>
                                        <m:t>𝑗</m:t>
                                      </m:r>
                                    </m:e>
                                  </m:d>
                                  <m:r>
                                    <a:rPr lang="en-AU" sz="2400" b="0" i="1" smtClean="0">
                                      <a:latin typeface="Cambria Math" panose="02040503050406030204" pitchFamily="18" charset="0"/>
                                    </a:rPr>
                                    <m:t>  </m:t>
                                  </m:r>
                                  <m:r>
                                    <a:rPr lang="en-AU" sz="2400" b="0" i="1" smtClean="0">
                                      <a:latin typeface="Cambria Math" panose="02040503050406030204" pitchFamily="18" charset="0"/>
                                    </a:rPr>
                                    <m:t>𝑑𝐴</m:t>
                                  </m:r>
                                  <m:r>
                                    <a:rPr lang="en-AU" sz="2400" b="0" i="1" smtClean="0">
                                      <a:latin typeface="Cambria Math" panose="02040503050406030204" pitchFamily="18" charset="0"/>
                                    </a:rPr>
                                    <m:t> </m:t>
                                  </m:r>
                                  <m:r>
                                    <a:rPr lang="en-AU" sz="2400" b="0" i="1" smtClean="0">
                                      <a:latin typeface="Cambria Math" panose="02040503050406030204" pitchFamily="18" charset="0"/>
                                    </a:rPr>
                                    <m:t>𝑑𝑡</m:t>
                                  </m:r>
                                </m:e>
                              </m:nary>
                            </m:e>
                          </m:nary>
                        </m:e>
                      </m:nary>
                    </m:oMath>
                  </m:oMathPara>
                </a14:m>
                <a:endParaRPr lang="en-US" sz="2400" dirty="0"/>
              </a:p>
            </p:txBody>
          </p:sp>
        </mc:Choice>
        <mc:Fallback xmlns="">
          <p:sp>
            <p:nvSpPr>
              <p:cNvPr id="18" name="TextBox 17">
                <a:extLst>
                  <a:ext uri="{FF2B5EF4-FFF2-40B4-BE49-F238E27FC236}">
                    <a16:creationId xmlns:a16="http://schemas.microsoft.com/office/drawing/2014/main" id="{5F955EA8-6866-6449-B409-C090F33FAE5A}"/>
                  </a:ext>
                </a:extLst>
              </p:cNvPr>
              <p:cNvSpPr txBox="1">
                <a:spLocks noRot="1" noChangeAspect="1" noMove="1" noResize="1" noEditPoints="1" noAdjustHandles="1" noChangeArrowheads="1" noChangeShapeType="1" noTextEdit="1"/>
              </p:cNvSpPr>
              <p:nvPr/>
            </p:nvSpPr>
            <p:spPr>
              <a:xfrm>
                <a:off x="3924945" y="3432293"/>
                <a:ext cx="5255567" cy="1187184"/>
              </a:xfrm>
              <a:prstGeom prst="rect">
                <a:avLst/>
              </a:prstGeom>
              <a:blipFill>
                <a:blip r:embed="rId6"/>
                <a:stretch>
                  <a:fillRect t="-112632" b="-171579"/>
                </a:stretch>
              </a:blipFill>
            </p:spPr>
            <p:txBody>
              <a:bodyPr/>
              <a:lstStyle/>
              <a:p>
                <a:r>
                  <a:rPr lang="en-US">
                    <a:noFill/>
                  </a:rPr>
                  <a:t> </a:t>
                </a:r>
              </a:p>
            </p:txBody>
          </p:sp>
        </mc:Fallback>
      </mc:AlternateContent>
      <p:sp>
        <p:nvSpPr>
          <p:cNvPr id="19" name="TextBox 18">
            <a:extLst>
              <a:ext uri="{FF2B5EF4-FFF2-40B4-BE49-F238E27FC236}">
                <a16:creationId xmlns:a16="http://schemas.microsoft.com/office/drawing/2014/main" id="{22114E18-657D-1A48-8B91-3D5A2B4E8D8F}"/>
              </a:ext>
            </a:extLst>
          </p:cNvPr>
          <p:cNvSpPr txBox="1"/>
          <p:nvPr/>
        </p:nvSpPr>
        <p:spPr>
          <a:xfrm>
            <a:off x="252537" y="2549033"/>
            <a:ext cx="3419871" cy="523220"/>
          </a:xfrm>
          <a:prstGeom prst="rect">
            <a:avLst/>
          </a:prstGeom>
          <a:noFill/>
        </p:spPr>
        <p:txBody>
          <a:bodyPr wrap="square" rtlCol="0">
            <a:spAutoFit/>
          </a:bodyPr>
          <a:lstStyle/>
          <a:p>
            <a:pPr algn="l"/>
            <a:r>
              <a:rPr lang="en-US" sz="2800" b="1" dirty="0"/>
              <a:t>Mass conservation</a:t>
            </a:r>
          </a:p>
        </p:txBody>
      </p:sp>
      <p:sp>
        <p:nvSpPr>
          <p:cNvPr id="20" name="TextBox 19">
            <a:extLst>
              <a:ext uri="{FF2B5EF4-FFF2-40B4-BE49-F238E27FC236}">
                <a16:creationId xmlns:a16="http://schemas.microsoft.com/office/drawing/2014/main" id="{AB8985F2-C38C-9347-AE46-8609A5AE42B6}"/>
              </a:ext>
            </a:extLst>
          </p:cNvPr>
          <p:cNvSpPr txBox="1"/>
          <p:nvPr/>
        </p:nvSpPr>
        <p:spPr>
          <a:xfrm>
            <a:off x="6084168" y="2827773"/>
            <a:ext cx="1224136" cy="369332"/>
          </a:xfrm>
          <a:prstGeom prst="rect">
            <a:avLst/>
          </a:prstGeom>
          <a:noFill/>
        </p:spPr>
        <p:txBody>
          <a:bodyPr wrap="square" rtlCol="0">
            <a:spAutoFit/>
          </a:bodyPr>
          <a:lstStyle/>
          <a:p>
            <a:r>
              <a:rPr lang="en-US" dirty="0" err="1">
                <a:latin typeface="Courier New" panose="02070309020205020404" pitchFamily="49" charset="0"/>
                <a:cs typeface="Courier New" panose="02070309020205020404" pitchFamily="49" charset="0"/>
              </a:rPr>
              <a:t>wfo</a:t>
            </a:r>
            <a:endParaRPr lang="en-US" dirty="0">
              <a:latin typeface="Courier New" panose="02070309020205020404" pitchFamily="49" charset="0"/>
              <a:cs typeface="Courier New" panose="02070309020205020404" pitchFamily="49" charset="0"/>
            </a:endParaRPr>
          </a:p>
        </p:txBody>
      </p:sp>
      <p:cxnSp>
        <p:nvCxnSpPr>
          <p:cNvPr id="21" name="Straight Arrow Connector 20">
            <a:extLst>
              <a:ext uri="{FF2B5EF4-FFF2-40B4-BE49-F238E27FC236}">
                <a16:creationId xmlns:a16="http://schemas.microsoft.com/office/drawing/2014/main" id="{E01C3430-7C5D-2B41-B19E-96B135E8C68A}"/>
              </a:ext>
            </a:extLst>
          </p:cNvPr>
          <p:cNvCxnSpPr>
            <a:cxnSpLocks/>
          </p:cNvCxnSpPr>
          <p:nvPr/>
        </p:nvCxnSpPr>
        <p:spPr>
          <a:xfrm flipV="1">
            <a:off x="6661249" y="3216269"/>
            <a:ext cx="0" cy="504167"/>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411B445A-BE53-A745-8ED2-B7B5A8DA395B}"/>
              </a:ext>
            </a:extLst>
          </p:cNvPr>
          <p:cNvSpPr txBox="1"/>
          <p:nvPr/>
        </p:nvSpPr>
        <p:spPr>
          <a:xfrm>
            <a:off x="7237313" y="2539741"/>
            <a:ext cx="1800200" cy="369332"/>
          </a:xfrm>
          <a:prstGeom prst="rect">
            <a:avLst/>
          </a:prstGeom>
          <a:noFill/>
        </p:spPr>
        <p:txBody>
          <a:bodyPr wrap="square" rtlCol="0">
            <a:spAutoFit/>
          </a:bodyPr>
          <a:lstStyle/>
          <a:p>
            <a:r>
              <a:rPr lang="en-US" dirty="0" err="1">
                <a:latin typeface="Courier New" panose="02070309020205020404" pitchFamily="49" charset="0"/>
                <a:cs typeface="Courier New" panose="02070309020205020404" pitchFamily="49" charset="0"/>
              </a:rPr>
              <a:t>areacello</a:t>
            </a:r>
            <a:endParaRPr lang="en-US" dirty="0">
              <a:latin typeface="Courier New" panose="02070309020205020404" pitchFamily="49" charset="0"/>
              <a:cs typeface="Courier New" panose="02070309020205020404" pitchFamily="49" charset="0"/>
            </a:endParaRPr>
          </a:p>
        </p:txBody>
      </p:sp>
      <p:cxnSp>
        <p:nvCxnSpPr>
          <p:cNvPr id="23" name="Straight Arrow Connector 22">
            <a:extLst>
              <a:ext uri="{FF2B5EF4-FFF2-40B4-BE49-F238E27FC236}">
                <a16:creationId xmlns:a16="http://schemas.microsoft.com/office/drawing/2014/main" id="{933691A6-53F7-6645-AC9C-6D57D9B6653E}"/>
              </a:ext>
            </a:extLst>
          </p:cNvPr>
          <p:cNvCxnSpPr>
            <a:cxnSpLocks/>
          </p:cNvCxnSpPr>
          <p:nvPr/>
        </p:nvCxnSpPr>
        <p:spPr>
          <a:xfrm flipH="1" flipV="1">
            <a:off x="8100392" y="3072253"/>
            <a:ext cx="1017" cy="648184"/>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26" name="TextBox 25">
                <a:extLst>
                  <a:ext uri="{FF2B5EF4-FFF2-40B4-BE49-F238E27FC236}">
                    <a16:creationId xmlns:a16="http://schemas.microsoft.com/office/drawing/2014/main" id="{33715224-13F1-9049-BD36-ADBBCF3D64FF}"/>
                  </a:ext>
                </a:extLst>
              </p:cNvPr>
              <p:cNvSpPr txBox="1"/>
              <p:nvPr/>
            </p:nvSpPr>
            <p:spPr>
              <a:xfrm>
                <a:off x="323528" y="5736221"/>
                <a:ext cx="3743399" cy="100514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l-GR" sz="3200" i="1" smtClean="0">
                          <a:latin typeface="Cambria Math" panose="02040503050406030204" pitchFamily="18" charset="0"/>
                          <a:ea typeface="Cambria Math" panose="02040503050406030204" pitchFamily="18" charset="0"/>
                        </a:rPr>
                        <m:t>Δ</m:t>
                      </m:r>
                      <m:r>
                        <a:rPr lang="en-AU" sz="3200" b="0" i="1" smtClean="0">
                          <a:latin typeface="Cambria Math" panose="02040503050406030204" pitchFamily="18" charset="0"/>
                          <a:ea typeface="Cambria Math" panose="02040503050406030204" pitchFamily="18" charset="0"/>
                        </a:rPr>
                        <m:t>𝑆</m:t>
                      </m:r>
                      <m:r>
                        <a:rPr lang="en-AU" sz="3200" b="0" i="1" smtClean="0">
                          <a:latin typeface="Cambria Math" panose="02040503050406030204" pitchFamily="18" charset="0"/>
                          <a:ea typeface="Cambria Math" panose="02040503050406030204" pitchFamily="18" charset="0"/>
                        </a:rPr>
                        <m:t>=</m:t>
                      </m:r>
                      <m:sSub>
                        <m:sSubPr>
                          <m:ctrlPr>
                            <a:rPr lang="en-AU" sz="3200" i="1" smtClean="0">
                              <a:latin typeface="Cambria Math" panose="02040503050406030204" pitchFamily="18" charset="0"/>
                              <a:ea typeface="Cambria Math" panose="02040503050406030204" pitchFamily="18" charset="0"/>
                            </a:rPr>
                          </m:ctrlPr>
                        </m:sSubPr>
                        <m:e>
                          <m:r>
                            <a:rPr lang="en-AU" sz="3200" b="0" i="1" smtClean="0">
                              <a:latin typeface="Cambria Math" panose="02040503050406030204" pitchFamily="18" charset="0"/>
                              <a:ea typeface="Cambria Math" panose="02040503050406030204" pitchFamily="18" charset="0"/>
                            </a:rPr>
                            <m:t>𝑆</m:t>
                          </m:r>
                        </m:e>
                        <m:sub>
                          <m:r>
                            <a:rPr lang="en-AU" sz="3200" b="0" i="1" smtClean="0">
                              <a:latin typeface="Cambria Math" panose="02040503050406030204" pitchFamily="18" charset="0"/>
                              <a:ea typeface="Cambria Math" panose="02040503050406030204" pitchFamily="18" charset="0"/>
                            </a:rPr>
                            <m:t>0</m:t>
                          </m:r>
                        </m:sub>
                      </m:sSub>
                      <m:d>
                        <m:dPr>
                          <m:ctrlPr>
                            <a:rPr lang="en-AU" sz="3200" i="1" smtClean="0">
                              <a:latin typeface="Cambria Math" panose="02040503050406030204" pitchFamily="18" charset="0"/>
                              <a:ea typeface="Cambria Math" panose="02040503050406030204" pitchFamily="18" charset="0"/>
                            </a:rPr>
                          </m:ctrlPr>
                        </m:dPr>
                        <m:e>
                          <m:f>
                            <m:fPr>
                              <m:ctrlPr>
                                <a:rPr lang="en-AU" sz="3200" i="1">
                                  <a:latin typeface="Cambria Math" panose="02040503050406030204" pitchFamily="18" charset="0"/>
                                  <a:ea typeface="Cambria Math" panose="02040503050406030204" pitchFamily="18" charset="0"/>
                                </a:rPr>
                              </m:ctrlPr>
                            </m:fPr>
                            <m:num>
                              <m:sSub>
                                <m:sSubPr>
                                  <m:ctrlPr>
                                    <a:rPr lang="en-AU" sz="3200" i="1">
                                      <a:latin typeface="Cambria Math" panose="02040503050406030204" pitchFamily="18" charset="0"/>
                                      <a:ea typeface="Cambria Math" panose="02040503050406030204" pitchFamily="18" charset="0"/>
                                    </a:rPr>
                                  </m:ctrlPr>
                                </m:sSubPr>
                                <m:e>
                                  <m:r>
                                    <a:rPr lang="en-AU" sz="3200" i="1">
                                      <a:latin typeface="Cambria Math" panose="02040503050406030204" pitchFamily="18" charset="0"/>
                                      <a:ea typeface="Cambria Math" panose="02040503050406030204" pitchFamily="18" charset="0"/>
                                    </a:rPr>
                                    <m:t>𝑀</m:t>
                                  </m:r>
                                </m:e>
                                <m:sub>
                                  <m:r>
                                    <a:rPr lang="en-AU" sz="3200" i="1">
                                      <a:latin typeface="Cambria Math" panose="02040503050406030204" pitchFamily="18" charset="0"/>
                                      <a:ea typeface="Cambria Math" panose="02040503050406030204" pitchFamily="18" charset="0"/>
                                    </a:rPr>
                                    <m:t>0</m:t>
                                  </m:r>
                                </m:sub>
                              </m:sSub>
                            </m:num>
                            <m:den>
                              <m:sSub>
                                <m:sSubPr>
                                  <m:ctrlPr>
                                    <a:rPr lang="en-AU" sz="3200" i="1">
                                      <a:latin typeface="Cambria Math" panose="02040503050406030204" pitchFamily="18" charset="0"/>
                                      <a:ea typeface="Cambria Math" panose="02040503050406030204" pitchFamily="18" charset="0"/>
                                    </a:rPr>
                                  </m:ctrlPr>
                                </m:sSubPr>
                                <m:e>
                                  <m:r>
                                    <a:rPr lang="en-AU" sz="3200" i="1">
                                      <a:latin typeface="Cambria Math" panose="02040503050406030204" pitchFamily="18" charset="0"/>
                                      <a:ea typeface="Cambria Math" panose="02040503050406030204" pitchFamily="18" charset="0"/>
                                    </a:rPr>
                                    <m:t>𝑀</m:t>
                                  </m:r>
                                </m:e>
                                <m:sub>
                                  <m:r>
                                    <a:rPr lang="en-AU" sz="3200" i="1">
                                      <a:latin typeface="Cambria Math" panose="02040503050406030204" pitchFamily="18" charset="0"/>
                                      <a:ea typeface="Cambria Math" panose="02040503050406030204" pitchFamily="18" charset="0"/>
                                    </a:rPr>
                                    <m:t>𝑡</m:t>
                                  </m:r>
                                </m:sub>
                              </m:sSub>
                            </m:den>
                          </m:f>
                          <m:r>
                            <a:rPr lang="en-AU" sz="3200" b="0" i="1" smtClean="0">
                              <a:latin typeface="Cambria Math" panose="02040503050406030204" pitchFamily="18" charset="0"/>
                              <a:ea typeface="Cambria Math" panose="02040503050406030204" pitchFamily="18" charset="0"/>
                            </a:rPr>
                            <m:t>−1</m:t>
                          </m:r>
                        </m:e>
                      </m:d>
                    </m:oMath>
                  </m:oMathPara>
                </a14:m>
                <a:endParaRPr lang="en-US" sz="3200" dirty="0"/>
              </a:p>
            </p:txBody>
          </p:sp>
        </mc:Choice>
        <mc:Fallback xmlns="">
          <p:sp>
            <p:nvSpPr>
              <p:cNvPr id="26" name="TextBox 25">
                <a:extLst>
                  <a:ext uri="{FF2B5EF4-FFF2-40B4-BE49-F238E27FC236}">
                    <a16:creationId xmlns:a16="http://schemas.microsoft.com/office/drawing/2014/main" id="{33715224-13F1-9049-BD36-ADBBCF3D64FF}"/>
                  </a:ext>
                </a:extLst>
              </p:cNvPr>
              <p:cNvSpPr txBox="1">
                <a:spLocks noRot="1" noChangeAspect="1" noMove="1" noResize="1" noEditPoints="1" noAdjustHandles="1" noChangeArrowheads="1" noChangeShapeType="1" noTextEdit="1"/>
              </p:cNvSpPr>
              <p:nvPr/>
            </p:nvSpPr>
            <p:spPr>
              <a:xfrm>
                <a:off x="323528" y="5736221"/>
                <a:ext cx="3743399" cy="1005147"/>
              </a:xfrm>
              <a:prstGeom prst="rect">
                <a:avLst/>
              </a:prstGeom>
              <a:blipFill>
                <a:blip r:embed="rId7"/>
                <a:stretch>
                  <a:fillRect b="-6250"/>
                </a:stretch>
              </a:blipFill>
            </p:spPr>
            <p:txBody>
              <a:bodyPr/>
              <a:lstStyle/>
              <a:p>
                <a:r>
                  <a:rPr lang="en-US">
                    <a:noFill/>
                  </a:rPr>
                  <a:t> </a:t>
                </a:r>
              </a:p>
            </p:txBody>
          </p:sp>
        </mc:Fallback>
      </mc:AlternateContent>
      <p:sp>
        <p:nvSpPr>
          <p:cNvPr id="27" name="TextBox 26">
            <a:extLst>
              <a:ext uri="{FF2B5EF4-FFF2-40B4-BE49-F238E27FC236}">
                <a16:creationId xmlns:a16="http://schemas.microsoft.com/office/drawing/2014/main" id="{228114D9-8C35-EB49-A6F5-2D09542B12C0}"/>
              </a:ext>
            </a:extLst>
          </p:cNvPr>
          <p:cNvSpPr txBox="1"/>
          <p:nvPr/>
        </p:nvSpPr>
        <p:spPr>
          <a:xfrm>
            <a:off x="682551" y="5366889"/>
            <a:ext cx="1224136" cy="369332"/>
          </a:xfrm>
          <a:prstGeom prst="rect">
            <a:avLst/>
          </a:prstGeom>
          <a:noFill/>
        </p:spPr>
        <p:txBody>
          <a:bodyPr wrap="square" rtlCol="0">
            <a:spAutoFit/>
          </a:bodyPr>
          <a:lstStyle/>
          <a:p>
            <a:r>
              <a:rPr lang="en-US" dirty="0" err="1">
                <a:latin typeface="Courier New" panose="02070309020205020404" pitchFamily="49" charset="0"/>
                <a:cs typeface="Courier New" panose="02070309020205020404" pitchFamily="49" charset="0"/>
              </a:rPr>
              <a:t>soga</a:t>
            </a:r>
            <a:endParaRPr lang="en-US" dirty="0">
              <a:latin typeface="Courier New" panose="02070309020205020404" pitchFamily="49" charset="0"/>
              <a:cs typeface="Courier New" panose="02070309020205020404" pitchFamily="49" charset="0"/>
            </a:endParaRPr>
          </a:p>
        </p:txBody>
      </p:sp>
      <p:cxnSp>
        <p:nvCxnSpPr>
          <p:cNvPr id="28" name="Straight Arrow Connector 27">
            <a:extLst>
              <a:ext uri="{FF2B5EF4-FFF2-40B4-BE49-F238E27FC236}">
                <a16:creationId xmlns:a16="http://schemas.microsoft.com/office/drawing/2014/main" id="{71BCC38D-5FF7-6640-8D78-CE8947648772}"/>
              </a:ext>
            </a:extLst>
          </p:cNvPr>
          <p:cNvCxnSpPr>
            <a:cxnSpLocks/>
          </p:cNvCxnSpPr>
          <p:nvPr/>
        </p:nvCxnSpPr>
        <p:spPr>
          <a:xfrm flipV="1">
            <a:off x="1086197" y="5736221"/>
            <a:ext cx="172418" cy="269274"/>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24" name="TextBox 23">
            <a:extLst>
              <a:ext uri="{FF2B5EF4-FFF2-40B4-BE49-F238E27FC236}">
                <a16:creationId xmlns:a16="http://schemas.microsoft.com/office/drawing/2014/main" id="{B15372A0-69CC-CD47-A019-43DDF61E5850}"/>
              </a:ext>
            </a:extLst>
          </p:cNvPr>
          <p:cNvSpPr txBox="1"/>
          <p:nvPr/>
        </p:nvSpPr>
        <p:spPr>
          <a:xfrm>
            <a:off x="3635896" y="2478766"/>
            <a:ext cx="2088224" cy="646331"/>
          </a:xfrm>
          <a:prstGeom prst="rect">
            <a:avLst/>
          </a:prstGeom>
          <a:noFill/>
        </p:spPr>
        <p:txBody>
          <a:bodyPr wrap="square" rtlCol="0">
            <a:spAutoFit/>
          </a:bodyPr>
          <a:lstStyle/>
          <a:p>
            <a:r>
              <a:rPr lang="en-US" dirty="0"/>
              <a:t>Accumulated surface heat flux</a:t>
            </a:r>
          </a:p>
        </p:txBody>
      </p:sp>
      <p:sp>
        <p:nvSpPr>
          <p:cNvPr id="25" name="TextBox 24">
            <a:extLst>
              <a:ext uri="{FF2B5EF4-FFF2-40B4-BE49-F238E27FC236}">
                <a16:creationId xmlns:a16="http://schemas.microsoft.com/office/drawing/2014/main" id="{2DF96511-FB20-D34B-B251-8343111EEE3C}"/>
              </a:ext>
            </a:extLst>
          </p:cNvPr>
          <p:cNvSpPr txBox="1"/>
          <p:nvPr/>
        </p:nvSpPr>
        <p:spPr>
          <a:xfrm>
            <a:off x="3707912" y="4834807"/>
            <a:ext cx="2088224" cy="646331"/>
          </a:xfrm>
          <a:prstGeom prst="rect">
            <a:avLst/>
          </a:prstGeom>
          <a:noFill/>
        </p:spPr>
        <p:txBody>
          <a:bodyPr wrap="square" rtlCol="0">
            <a:spAutoFit/>
          </a:bodyPr>
          <a:lstStyle/>
          <a:p>
            <a:r>
              <a:rPr lang="en-US" dirty="0"/>
              <a:t>Accumulated surface mass flux</a:t>
            </a:r>
          </a:p>
        </p:txBody>
      </p:sp>
      <p:cxnSp>
        <p:nvCxnSpPr>
          <p:cNvPr id="31" name="Straight Arrow Connector 30">
            <a:extLst>
              <a:ext uri="{FF2B5EF4-FFF2-40B4-BE49-F238E27FC236}">
                <a16:creationId xmlns:a16="http://schemas.microsoft.com/office/drawing/2014/main" id="{857D14F9-253B-F84B-A68F-B8A0D0895F5E}"/>
              </a:ext>
            </a:extLst>
          </p:cNvPr>
          <p:cNvCxnSpPr>
            <a:cxnSpLocks/>
          </p:cNvCxnSpPr>
          <p:nvPr/>
        </p:nvCxnSpPr>
        <p:spPr>
          <a:xfrm flipH="1" flipV="1">
            <a:off x="4680008" y="2003338"/>
            <a:ext cx="18628" cy="383892"/>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32" name="TextBox 31">
            <a:extLst>
              <a:ext uri="{FF2B5EF4-FFF2-40B4-BE49-F238E27FC236}">
                <a16:creationId xmlns:a16="http://schemas.microsoft.com/office/drawing/2014/main" id="{018D4FE4-1632-574A-845D-61C6A820D196}"/>
              </a:ext>
            </a:extLst>
          </p:cNvPr>
          <p:cNvSpPr txBox="1"/>
          <p:nvPr/>
        </p:nvSpPr>
        <p:spPr>
          <a:xfrm>
            <a:off x="222595" y="4834807"/>
            <a:ext cx="3419871" cy="523220"/>
          </a:xfrm>
          <a:prstGeom prst="rect">
            <a:avLst/>
          </a:prstGeom>
          <a:noFill/>
        </p:spPr>
        <p:txBody>
          <a:bodyPr wrap="square" rtlCol="0">
            <a:spAutoFit/>
          </a:bodyPr>
          <a:lstStyle/>
          <a:p>
            <a:pPr algn="l"/>
            <a:r>
              <a:rPr lang="en-US" sz="2800" b="1" dirty="0"/>
              <a:t>Salt conservation</a:t>
            </a:r>
          </a:p>
        </p:txBody>
      </p:sp>
      <p:cxnSp>
        <p:nvCxnSpPr>
          <p:cNvPr id="33" name="Straight Arrow Connector 32">
            <a:extLst>
              <a:ext uri="{FF2B5EF4-FFF2-40B4-BE49-F238E27FC236}">
                <a16:creationId xmlns:a16="http://schemas.microsoft.com/office/drawing/2014/main" id="{A870018D-D62A-BD43-A86C-86B70E86C1D8}"/>
              </a:ext>
            </a:extLst>
          </p:cNvPr>
          <p:cNvCxnSpPr>
            <a:cxnSpLocks/>
          </p:cNvCxnSpPr>
          <p:nvPr/>
        </p:nvCxnSpPr>
        <p:spPr>
          <a:xfrm flipH="1" flipV="1">
            <a:off x="4697388" y="4341252"/>
            <a:ext cx="18628" cy="383892"/>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919869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01AE3-351E-414E-BFFD-083298D53D08}"/>
              </a:ext>
            </a:extLst>
          </p:cNvPr>
          <p:cNvSpPr>
            <a:spLocks noGrp="1"/>
          </p:cNvSpPr>
          <p:nvPr>
            <p:ph type="title"/>
          </p:nvPr>
        </p:nvSpPr>
        <p:spPr/>
        <p:txBody>
          <a:bodyPr>
            <a:normAutofit/>
          </a:bodyPr>
          <a:lstStyle/>
          <a:p>
            <a:r>
              <a:rPr lang="en-US" dirty="0"/>
              <a:t>What is drift?</a:t>
            </a:r>
          </a:p>
        </p:txBody>
      </p:sp>
      <p:sp>
        <p:nvSpPr>
          <p:cNvPr id="3" name="Content Placeholder 2">
            <a:extLst>
              <a:ext uri="{FF2B5EF4-FFF2-40B4-BE49-F238E27FC236}">
                <a16:creationId xmlns:a16="http://schemas.microsoft.com/office/drawing/2014/main" id="{2B05F709-A5EC-614B-93A2-241304DEAE16}"/>
              </a:ext>
            </a:extLst>
          </p:cNvPr>
          <p:cNvSpPr>
            <a:spLocks noGrp="1"/>
          </p:cNvSpPr>
          <p:nvPr>
            <p:ph idx="1"/>
          </p:nvPr>
        </p:nvSpPr>
        <p:spPr>
          <a:xfrm>
            <a:off x="457200" y="1600200"/>
            <a:ext cx="7467600" cy="4525963"/>
          </a:xfrm>
        </p:spPr>
        <p:txBody>
          <a:bodyPr/>
          <a:lstStyle/>
          <a:p>
            <a:r>
              <a:rPr lang="en-US" dirty="0"/>
              <a:t>Spurious unforced trends due to:</a:t>
            </a:r>
          </a:p>
          <a:p>
            <a:pPr lvl="1"/>
            <a:r>
              <a:rPr lang="en-US" dirty="0"/>
              <a:t>Incomplete spin up</a:t>
            </a:r>
          </a:p>
          <a:p>
            <a:pPr lvl="2"/>
            <a:r>
              <a:rPr lang="en-US" dirty="0"/>
              <a:t>Initial dynamical imbalance, coupling shock</a:t>
            </a:r>
          </a:p>
          <a:p>
            <a:pPr lvl="2"/>
            <a:r>
              <a:rPr lang="en-US" dirty="0"/>
              <a:t>Moves toward a quasi-steady state over time</a:t>
            </a:r>
          </a:p>
          <a:p>
            <a:pPr lvl="2"/>
            <a:r>
              <a:rPr lang="en-US" dirty="0"/>
              <a:t>Timescale: thousands of years (ocean)</a:t>
            </a:r>
          </a:p>
          <a:p>
            <a:pPr lvl="1"/>
            <a:r>
              <a:rPr lang="en-US" dirty="0"/>
              <a:t>Non-closure of energy or moisture budget </a:t>
            </a:r>
          </a:p>
          <a:p>
            <a:pPr lvl="2"/>
            <a:r>
              <a:rPr lang="en-US" dirty="0"/>
              <a:t>Referred to as “leakage”</a:t>
            </a:r>
          </a:p>
          <a:p>
            <a:pPr lvl="2"/>
            <a:r>
              <a:rPr lang="en-US" dirty="0"/>
              <a:t>Steady-state may not be reached</a:t>
            </a:r>
          </a:p>
          <a:p>
            <a:pPr lvl="2"/>
            <a:endParaRPr lang="en-US" dirty="0"/>
          </a:p>
          <a:p>
            <a:pPr lvl="1"/>
            <a:endParaRPr lang="en-US" dirty="0"/>
          </a:p>
        </p:txBody>
      </p:sp>
    </p:spTree>
    <p:extLst>
      <p:ext uri="{BB962C8B-B14F-4D97-AF65-F5344CB8AC3E}">
        <p14:creationId xmlns:p14="http://schemas.microsoft.com/office/powerpoint/2010/main" val="26651894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314C5A9-AB86-9F48-B039-F23819ED07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2040" y="1791023"/>
            <a:ext cx="4020737" cy="2331741"/>
          </a:xfrm>
          <a:prstGeom prst="rect">
            <a:avLst/>
          </a:prstGeom>
        </p:spPr>
      </p:pic>
      <p:pic>
        <p:nvPicPr>
          <p:cNvPr id="5" name="Picture 4">
            <a:extLst>
              <a:ext uri="{FF2B5EF4-FFF2-40B4-BE49-F238E27FC236}">
                <a16:creationId xmlns:a16="http://schemas.microsoft.com/office/drawing/2014/main" id="{C75E7BCC-615A-754A-817B-4523095D5033}"/>
              </a:ext>
            </a:extLst>
          </p:cNvPr>
          <p:cNvPicPr>
            <a:picLocks noChangeAspect="1"/>
          </p:cNvPicPr>
          <p:nvPr/>
        </p:nvPicPr>
        <p:blipFill rotWithShape="1">
          <a:blip r:embed="rId4">
            <a:extLst>
              <a:ext uri="{28A0092B-C50C-407E-A947-70E740481C1C}">
                <a14:useLocalDpi xmlns:a14="http://schemas.microsoft.com/office/drawing/2010/main" val="0"/>
              </a:ext>
            </a:extLst>
          </a:blip>
          <a:srcRect b="47036"/>
          <a:stretch/>
        </p:blipFill>
        <p:spPr>
          <a:xfrm>
            <a:off x="4932041" y="4239295"/>
            <a:ext cx="4020737" cy="1998017"/>
          </a:xfrm>
          <a:prstGeom prst="rect">
            <a:avLst/>
          </a:prstGeom>
        </p:spPr>
      </p:pic>
      <p:sp>
        <p:nvSpPr>
          <p:cNvPr id="6" name="Content Placeholder 2">
            <a:extLst>
              <a:ext uri="{FF2B5EF4-FFF2-40B4-BE49-F238E27FC236}">
                <a16:creationId xmlns:a16="http://schemas.microsoft.com/office/drawing/2014/main" id="{DCE87C20-3182-A342-9D91-F9BC1D70AF7E}"/>
              </a:ext>
            </a:extLst>
          </p:cNvPr>
          <p:cNvSpPr>
            <a:spLocks noGrp="1"/>
          </p:cNvSpPr>
          <p:nvPr>
            <p:ph idx="1"/>
          </p:nvPr>
        </p:nvSpPr>
        <p:spPr>
          <a:xfrm>
            <a:off x="251521" y="1628800"/>
            <a:ext cx="4536503" cy="4680520"/>
          </a:xfrm>
        </p:spPr>
        <p:txBody>
          <a:bodyPr>
            <a:normAutofit/>
          </a:bodyPr>
          <a:lstStyle/>
          <a:p>
            <a:r>
              <a:rPr lang="en-US" dirty="0"/>
              <a:t>Drift very important for depth-integrated quantities</a:t>
            </a:r>
          </a:p>
          <a:p>
            <a:pPr lvl="1"/>
            <a:r>
              <a:rPr lang="en-US" dirty="0"/>
              <a:t>Steric sea level, OHC</a:t>
            </a:r>
          </a:p>
          <a:p>
            <a:r>
              <a:rPr lang="en-US" dirty="0"/>
              <a:t>Confusing and less important for surface variables</a:t>
            </a:r>
          </a:p>
          <a:p>
            <a:r>
              <a:rPr lang="en-US" dirty="0"/>
              <a:t>Improvement from CMIP3 to CMIP5</a:t>
            </a:r>
          </a:p>
        </p:txBody>
      </p:sp>
      <p:sp>
        <p:nvSpPr>
          <p:cNvPr id="8" name="Title 1">
            <a:extLst>
              <a:ext uri="{FF2B5EF4-FFF2-40B4-BE49-F238E27FC236}">
                <a16:creationId xmlns:a16="http://schemas.microsoft.com/office/drawing/2014/main" id="{0CA696F2-2EDD-9445-B8EA-4968FD62E561}"/>
              </a:ext>
            </a:extLst>
          </p:cNvPr>
          <p:cNvSpPr>
            <a:spLocks noGrp="1"/>
          </p:cNvSpPr>
          <p:nvPr>
            <p:ph type="title"/>
          </p:nvPr>
        </p:nvSpPr>
        <p:spPr>
          <a:xfrm>
            <a:off x="457200" y="274638"/>
            <a:ext cx="7467600" cy="1143000"/>
          </a:xfrm>
        </p:spPr>
        <p:txBody>
          <a:bodyPr>
            <a:normAutofit/>
          </a:bodyPr>
          <a:lstStyle/>
          <a:p>
            <a:r>
              <a:rPr lang="en-US" dirty="0"/>
              <a:t>Practical insights</a:t>
            </a:r>
          </a:p>
        </p:txBody>
      </p:sp>
    </p:spTree>
    <p:extLst>
      <p:ext uri="{BB962C8B-B14F-4D97-AF65-F5344CB8AC3E}">
        <p14:creationId xmlns:p14="http://schemas.microsoft.com/office/powerpoint/2010/main" val="26707193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F1289-9B58-524F-A7A6-444DA11AA725}"/>
              </a:ext>
            </a:extLst>
          </p:cNvPr>
          <p:cNvSpPr>
            <a:spLocks noGrp="1"/>
          </p:cNvSpPr>
          <p:nvPr>
            <p:ph type="title"/>
          </p:nvPr>
        </p:nvSpPr>
        <p:spPr/>
        <p:txBody>
          <a:bodyPr/>
          <a:lstStyle/>
          <a:p>
            <a:r>
              <a:rPr lang="en-US" dirty="0"/>
              <a:t>Physical insights</a:t>
            </a:r>
          </a:p>
        </p:txBody>
      </p:sp>
      <p:sp>
        <p:nvSpPr>
          <p:cNvPr id="3" name="Content Placeholder 2">
            <a:extLst>
              <a:ext uri="{FF2B5EF4-FFF2-40B4-BE49-F238E27FC236}">
                <a16:creationId xmlns:a16="http://schemas.microsoft.com/office/drawing/2014/main" id="{88CA51B7-C5DC-0D4D-8FF6-0B899DF6EB94}"/>
              </a:ext>
            </a:extLst>
          </p:cNvPr>
          <p:cNvSpPr>
            <a:spLocks noGrp="1"/>
          </p:cNvSpPr>
          <p:nvPr>
            <p:ph idx="1"/>
          </p:nvPr>
        </p:nvSpPr>
        <p:spPr>
          <a:xfrm>
            <a:off x="457200" y="1600200"/>
            <a:ext cx="4330824" cy="4525963"/>
          </a:xfrm>
        </p:spPr>
        <p:txBody>
          <a:bodyPr>
            <a:normAutofit/>
          </a:bodyPr>
          <a:lstStyle/>
          <a:p>
            <a:r>
              <a:rPr lang="en-US" dirty="0"/>
              <a:t>Most models are energy conserving once long-term leakage is accounted for</a:t>
            </a:r>
          </a:p>
          <a:p>
            <a:pPr lvl="1"/>
            <a:r>
              <a:rPr lang="en-US" dirty="0"/>
              <a:t>Energy leakage is typically time-constant &amp; insensitive to forcing</a:t>
            </a:r>
          </a:p>
          <a:p>
            <a:endParaRPr lang="en-US" dirty="0"/>
          </a:p>
        </p:txBody>
      </p:sp>
      <p:pic>
        <p:nvPicPr>
          <p:cNvPr id="4" name="Picture 3">
            <a:extLst>
              <a:ext uri="{FF2B5EF4-FFF2-40B4-BE49-F238E27FC236}">
                <a16:creationId xmlns:a16="http://schemas.microsoft.com/office/drawing/2014/main" id="{D240E45B-C27C-CC4C-835F-10B2CB42115E}"/>
              </a:ext>
            </a:extLst>
          </p:cNvPr>
          <p:cNvPicPr>
            <a:picLocks noChangeAspect="1"/>
          </p:cNvPicPr>
          <p:nvPr/>
        </p:nvPicPr>
        <p:blipFill rotWithShape="1">
          <a:blip r:embed="rId3">
            <a:extLst>
              <a:ext uri="{28A0092B-C50C-407E-A947-70E740481C1C}">
                <a14:useLocalDpi xmlns:a14="http://schemas.microsoft.com/office/drawing/2010/main" val="0"/>
              </a:ext>
            </a:extLst>
          </a:blip>
          <a:srcRect t="2350" b="36458"/>
          <a:stretch/>
        </p:blipFill>
        <p:spPr>
          <a:xfrm>
            <a:off x="5004048" y="1700808"/>
            <a:ext cx="4020737" cy="2064279"/>
          </a:xfrm>
          <a:prstGeom prst="rect">
            <a:avLst/>
          </a:prstGeom>
        </p:spPr>
      </p:pic>
      <p:sp>
        <p:nvSpPr>
          <p:cNvPr id="5" name="TextBox 4">
            <a:extLst>
              <a:ext uri="{FF2B5EF4-FFF2-40B4-BE49-F238E27FC236}">
                <a16:creationId xmlns:a16="http://schemas.microsoft.com/office/drawing/2014/main" id="{4876DD57-6AF6-604B-A44C-5CDCC45C0EA0}"/>
              </a:ext>
            </a:extLst>
          </p:cNvPr>
          <p:cNvSpPr txBox="1"/>
          <p:nvPr/>
        </p:nvSpPr>
        <p:spPr>
          <a:xfrm>
            <a:off x="5004048" y="4023080"/>
            <a:ext cx="4020737" cy="2031325"/>
          </a:xfrm>
          <a:prstGeom prst="rect">
            <a:avLst/>
          </a:prstGeom>
          <a:noFill/>
          <a:ln>
            <a:solidFill>
              <a:schemeClr val="tx1"/>
            </a:solidFill>
            <a:prstDash val="dash"/>
          </a:ln>
        </p:spPr>
        <p:txBody>
          <a:bodyPr wrap="square" rtlCol="0">
            <a:spAutoFit/>
          </a:bodyPr>
          <a:lstStyle/>
          <a:p>
            <a:r>
              <a:rPr lang="en-US" b="1" dirty="0"/>
              <a:t>Irving et al (2019)</a:t>
            </a:r>
          </a:p>
          <a:p>
            <a:endParaRPr lang="en-US" dirty="0"/>
          </a:p>
          <a:p>
            <a:pPr marL="285750" indent="-285750">
              <a:buFont typeface="Arial" panose="020B0604020202020204" pitchFamily="34" charset="0"/>
              <a:buChar char="•"/>
            </a:pPr>
            <a:r>
              <a:rPr lang="en-US" dirty="0"/>
              <a:t>Consider energy </a:t>
            </a:r>
            <a:r>
              <a:rPr lang="en-US" i="1" dirty="0"/>
              <a:t>and</a:t>
            </a:r>
            <a:r>
              <a:rPr lang="en-US" dirty="0"/>
              <a:t> moisture</a:t>
            </a:r>
          </a:p>
          <a:p>
            <a:pPr marL="285750" indent="-285750">
              <a:buFont typeface="Arial" panose="020B0604020202020204" pitchFamily="34" charset="0"/>
              <a:buChar char="•"/>
            </a:pPr>
            <a:r>
              <a:rPr lang="en-US" dirty="0"/>
              <a:t>Progress from CMIP5 to 6</a:t>
            </a:r>
          </a:p>
          <a:p>
            <a:pPr marL="285750" indent="-285750">
              <a:buFont typeface="Arial" panose="020B0604020202020204" pitchFamily="34" charset="0"/>
              <a:buChar char="•"/>
            </a:pPr>
            <a:r>
              <a:rPr lang="en-US" dirty="0"/>
              <a:t>Identify problematic CMIP6 models</a:t>
            </a:r>
          </a:p>
          <a:p>
            <a:pPr marL="285750" indent="-285750">
              <a:buFont typeface="Arial" panose="020B0604020202020204" pitchFamily="34" charset="0"/>
              <a:buChar char="•"/>
            </a:pPr>
            <a:r>
              <a:rPr lang="en-US" dirty="0"/>
              <a:t>Regional scales </a:t>
            </a:r>
          </a:p>
          <a:p>
            <a:pPr marL="285750" indent="-285750">
              <a:buFontTx/>
              <a:buChar char="-"/>
            </a:pPr>
            <a:endParaRPr lang="en-US" dirty="0"/>
          </a:p>
        </p:txBody>
      </p:sp>
    </p:spTree>
    <p:extLst>
      <p:ext uri="{BB962C8B-B14F-4D97-AF65-F5344CB8AC3E}">
        <p14:creationId xmlns:p14="http://schemas.microsoft.com/office/powerpoint/2010/main" val="15397895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1D97A81-1311-354E-B963-2F08AD392D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63" y="0"/>
            <a:ext cx="7702968" cy="6858000"/>
          </a:xfrm>
          <a:prstGeom prst="rect">
            <a:avLst/>
          </a:prstGeom>
        </p:spPr>
      </p:pic>
      <p:pic>
        <p:nvPicPr>
          <p:cNvPr id="6" name="Picture 5">
            <a:extLst>
              <a:ext uri="{FF2B5EF4-FFF2-40B4-BE49-F238E27FC236}">
                <a16:creationId xmlns:a16="http://schemas.microsoft.com/office/drawing/2014/main" id="{3BB8B164-1233-A44A-88D3-CCA6BC53A09B}"/>
              </a:ext>
            </a:extLst>
          </p:cNvPr>
          <p:cNvPicPr>
            <a:picLocks noChangeAspect="1"/>
          </p:cNvPicPr>
          <p:nvPr/>
        </p:nvPicPr>
        <p:blipFill rotWithShape="1">
          <a:blip r:embed="rId4">
            <a:extLst>
              <a:ext uri="{28A0092B-C50C-407E-A947-70E740481C1C}">
                <a14:useLocalDpi xmlns:a14="http://schemas.microsoft.com/office/drawing/2010/main" val="0"/>
              </a:ext>
            </a:extLst>
          </a:blip>
          <a:srcRect l="2506" t="62271" r="48173" b="19789"/>
          <a:stretch/>
        </p:blipFill>
        <p:spPr>
          <a:xfrm>
            <a:off x="4860032" y="4077072"/>
            <a:ext cx="4161022" cy="2633092"/>
          </a:xfrm>
          <a:prstGeom prst="rect">
            <a:avLst/>
          </a:prstGeom>
        </p:spPr>
      </p:pic>
      <p:sp>
        <p:nvSpPr>
          <p:cNvPr id="2" name="TextBox 1">
            <a:extLst>
              <a:ext uri="{FF2B5EF4-FFF2-40B4-BE49-F238E27FC236}">
                <a16:creationId xmlns:a16="http://schemas.microsoft.com/office/drawing/2014/main" id="{0F614F46-D60F-8D44-A9F8-292AECAE8C4C}"/>
              </a:ext>
            </a:extLst>
          </p:cNvPr>
          <p:cNvSpPr txBox="1"/>
          <p:nvPr/>
        </p:nvSpPr>
        <p:spPr>
          <a:xfrm>
            <a:off x="7690805" y="188640"/>
            <a:ext cx="1453195" cy="2585323"/>
          </a:xfrm>
          <a:prstGeom prst="rect">
            <a:avLst/>
          </a:prstGeom>
          <a:noFill/>
        </p:spPr>
        <p:txBody>
          <a:bodyPr wrap="square" rtlCol="0">
            <a:spAutoFit/>
          </a:bodyPr>
          <a:lstStyle/>
          <a:p>
            <a:r>
              <a:rPr lang="en-US" dirty="0" err="1">
                <a:latin typeface="Courier New" panose="02070309020205020404" pitchFamily="49" charset="0"/>
                <a:cs typeface="Courier New" panose="02070309020205020404" pitchFamily="49" charset="0"/>
              </a:rPr>
              <a:t>masso</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thetaoga</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hfds</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wfo</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soga</a:t>
            </a:r>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rsdt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rlut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rsdt</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4148875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1FB5140-5A79-0948-8C34-E2859277D9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5888935" cy="6858000"/>
          </a:xfrm>
          <a:prstGeom prst="rect">
            <a:avLst/>
          </a:prstGeom>
        </p:spPr>
      </p:pic>
      <p:pic>
        <p:nvPicPr>
          <p:cNvPr id="7" name="Picture 6">
            <a:extLst>
              <a:ext uri="{FF2B5EF4-FFF2-40B4-BE49-F238E27FC236}">
                <a16:creationId xmlns:a16="http://schemas.microsoft.com/office/drawing/2014/main" id="{8EABDB45-CAA2-3740-BF92-E0877977A3C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96744" y="0"/>
            <a:ext cx="5547256" cy="6858000"/>
          </a:xfrm>
          <a:prstGeom prst="rect">
            <a:avLst/>
          </a:prstGeom>
        </p:spPr>
      </p:pic>
    </p:spTree>
    <p:extLst>
      <p:ext uri="{BB962C8B-B14F-4D97-AF65-F5344CB8AC3E}">
        <p14:creationId xmlns:p14="http://schemas.microsoft.com/office/powerpoint/2010/main" val="131502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598FD6F-9A0E-8148-9013-F4D0C70F9C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62933"/>
            <a:ext cx="9144000" cy="4358355"/>
          </a:xfrm>
          <a:prstGeom prst="rect">
            <a:avLst/>
          </a:prstGeom>
        </p:spPr>
      </p:pic>
      <p:cxnSp>
        <p:nvCxnSpPr>
          <p:cNvPr id="7" name="Straight Connector 6">
            <a:extLst>
              <a:ext uri="{FF2B5EF4-FFF2-40B4-BE49-F238E27FC236}">
                <a16:creationId xmlns:a16="http://schemas.microsoft.com/office/drawing/2014/main" id="{D1090E7B-EE85-E146-AD46-33B55CE582DC}"/>
              </a:ext>
            </a:extLst>
          </p:cNvPr>
          <p:cNvCxnSpPr>
            <a:cxnSpLocks/>
          </p:cNvCxnSpPr>
          <p:nvPr/>
        </p:nvCxnSpPr>
        <p:spPr>
          <a:xfrm flipV="1">
            <a:off x="6012160" y="1259468"/>
            <a:ext cx="0" cy="4905836"/>
          </a:xfrm>
          <a:prstGeom prst="line">
            <a:avLst/>
          </a:prstGeom>
          <a:ln>
            <a:solidFill>
              <a:schemeClr val="bg1"/>
            </a:solidFill>
            <a:prstDash val="dash"/>
          </a:ln>
          <a:effectLst/>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21EDB406-B015-8847-AF00-5D4C4BB6E314}"/>
              </a:ext>
            </a:extLst>
          </p:cNvPr>
          <p:cNvSpPr txBox="1"/>
          <p:nvPr/>
        </p:nvSpPr>
        <p:spPr>
          <a:xfrm>
            <a:off x="4716016" y="1259468"/>
            <a:ext cx="1512168" cy="369332"/>
          </a:xfrm>
          <a:prstGeom prst="rect">
            <a:avLst/>
          </a:prstGeom>
          <a:noFill/>
        </p:spPr>
        <p:txBody>
          <a:bodyPr wrap="square" rtlCol="0">
            <a:spAutoFit/>
          </a:bodyPr>
          <a:lstStyle/>
          <a:p>
            <a:r>
              <a:rPr lang="en-US" dirty="0"/>
              <a:t>CMIP5</a:t>
            </a:r>
          </a:p>
        </p:txBody>
      </p:sp>
      <p:sp>
        <p:nvSpPr>
          <p:cNvPr id="9" name="TextBox 8">
            <a:extLst>
              <a:ext uri="{FF2B5EF4-FFF2-40B4-BE49-F238E27FC236}">
                <a16:creationId xmlns:a16="http://schemas.microsoft.com/office/drawing/2014/main" id="{F19BC1C4-3BCF-D242-A91E-A79ED465D867}"/>
              </a:ext>
            </a:extLst>
          </p:cNvPr>
          <p:cNvSpPr txBox="1"/>
          <p:nvPr/>
        </p:nvSpPr>
        <p:spPr>
          <a:xfrm>
            <a:off x="5796136" y="1259468"/>
            <a:ext cx="1512168" cy="369332"/>
          </a:xfrm>
          <a:prstGeom prst="rect">
            <a:avLst/>
          </a:prstGeom>
          <a:noFill/>
        </p:spPr>
        <p:txBody>
          <a:bodyPr wrap="square" rtlCol="0">
            <a:spAutoFit/>
          </a:bodyPr>
          <a:lstStyle/>
          <a:p>
            <a:r>
              <a:rPr lang="en-US" dirty="0"/>
              <a:t>CMIP6</a:t>
            </a:r>
          </a:p>
        </p:txBody>
      </p:sp>
      <p:cxnSp>
        <p:nvCxnSpPr>
          <p:cNvPr id="10" name="Straight Arrow Connector 9">
            <a:extLst>
              <a:ext uri="{FF2B5EF4-FFF2-40B4-BE49-F238E27FC236}">
                <a16:creationId xmlns:a16="http://schemas.microsoft.com/office/drawing/2014/main" id="{826E5FB7-0455-F74B-8F74-A50CC437EF8B}"/>
              </a:ext>
            </a:extLst>
          </p:cNvPr>
          <p:cNvCxnSpPr>
            <a:cxnSpLocks/>
          </p:cNvCxnSpPr>
          <p:nvPr/>
        </p:nvCxnSpPr>
        <p:spPr>
          <a:xfrm flipH="1">
            <a:off x="4355976" y="1432384"/>
            <a:ext cx="576064"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9BE9C85A-E912-E44E-89B4-19621963F07C}"/>
              </a:ext>
            </a:extLst>
          </p:cNvPr>
          <p:cNvCxnSpPr>
            <a:cxnSpLocks/>
          </p:cNvCxnSpPr>
          <p:nvPr/>
        </p:nvCxnSpPr>
        <p:spPr>
          <a:xfrm>
            <a:off x="7092280" y="1432384"/>
            <a:ext cx="504056"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16" name="Title 1">
            <a:extLst>
              <a:ext uri="{FF2B5EF4-FFF2-40B4-BE49-F238E27FC236}">
                <a16:creationId xmlns:a16="http://schemas.microsoft.com/office/drawing/2014/main" id="{2F7CF9A9-592B-134B-913F-B69D365CC0A3}"/>
              </a:ext>
            </a:extLst>
          </p:cNvPr>
          <p:cNvSpPr>
            <a:spLocks noGrp="1"/>
          </p:cNvSpPr>
          <p:nvPr>
            <p:ph type="title"/>
          </p:nvPr>
        </p:nvSpPr>
        <p:spPr>
          <a:xfrm>
            <a:off x="457200" y="274638"/>
            <a:ext cx="7467600" cy="1143000"/>
          </a:xfrm>
        </p:spPr>
        <p:txBody>
          <a:bodyPr/>
          <a:lstStyle/>
          <a:p>
            <a:r>
              <a:rPr lang="en-US" dirty="0"/>
              <a:t>Drift in OHC</a:t>
            </a:r>
          </a:p>
        </p:txBody>
      </p:sp>
    </p:spTree>
    <p:extLst>
      <p:ext uri="{BB962C8B-B14F-4D97-AF65-F5344CB8AC3E}">
        <p14:creationId xmlns:p14="http://schemas.microsoft.com/office/powerpoint/2010/main" val="872942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9A332-A022-534B-A8E6-7B47919AE230}"/>
              </a:ext>
            </a:extLst>
          </p:cNvPr>
          <p:cNvSpPr>
            <a:spLocks noGrp="1"/>
          </p:cNvSpPr>
          <p:nvPr>
            <p:ph type="title"/>
          </p:nvPr>
        </p:nvSpPr>
        <p:spPr/>
        <p:txBody>
          <a:bodyPr/>
          <a:lstStyle/>
          <a:p>
            <a:r>
              <a:rPr lang="en-US" dirty="0"/>
              <a:t>Planetary energy imbalance</a:t>
            </a:r>
          </a:p>
        </p:txBody>
      </p:sp>
      <p:pic>
        <p:nvPicPr>
          <p:cNvPr id="5" name="Picture 4">
            <a:extLst>
              <a:ext uri="{FF2B5EF4-FFF2-40B4-BE49-F238E27FC236}">
                <a16:creationId xmlns:a16="http://schemas.microsoft.com/office/drawing/2014/main" id="{ED9B4640-B3BA-074B-A405-ADCD54CF1E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000" y="1556792"/>
            <a:ext cx="6944320" cy="3851928"/>
          </a:xfrm>
          <a:prstGeom prst="rect">
            <a:avLst/>
          </a:prstGeom>
        </p:spPr>
      </p:pic>
      <p:sp>
        <p:nvSpPr>
          <p:cNvPr id="6" name="TextBox 5">
            <a:extLst>
              <a:ext uri="{FF2B5EF4-FFF2-40B4-BE49-F238E27FC236}">
                <a16:creationId xmlns:a16="http://schemas.microsoft.com/office/drawing/2014/main" id="{93990B3A-4D36-C641-BC95-BD17AFF296C7}"/>
              </a:ext>
            </a:extLst>
          </p:cNvPr>
          <p:cNvSpPr txBox="1"/>
          <p:nvPr/>
        </p:nvSpPr>
        <p:spPr>
          <a:xfrm>
            <a:off x="490404" y="5517232"/>
            <a:ext cx="7609987" cy="646331"/>
          </a:xfrm>
          <a:prstGeom prst="rect">
            <a:avLst/>
          </a:prstGeom>
          <a:noFill/>
        </p:spPr>
        <p:txBody>
          <a:bodyPr wrap="square" rtlCol="0">
            <a:spAutoFit/>
          </a:bodyPr>
          <a:lstStyle/>
          <a:p>
            <a:pPr algn="l"/>
            <a:r>
              <a:rPr lang="en-US" dirty="0"/>
              <a:t>For models to the right of the expected ocean storage range (80-100%, grey shading), there is a loss of energy between the TOA and ocean.</a:t>
            </a:r>
          </a:p>
        </p:txBody>
      </p:sp>
      <p:sp>
        <p:nvSpPr>
          <p:cNvPr id="8" name="Rectangle 7">
            <a:extLst>
              <a:ext uri="{FF2B5EF4-FFF2-40B4-BE49-F238E27FC236}">
                <a16:creationId xmlns:a16="http://schemas.microsoft.com/office/drawing/2014/main" id="{7B42EEE1-7B7B-6A4E-8111-317AD8CBF414}"/>
              </a:ext>
            </a:extLst>
          </p:cNvPr>
          <p:cNvSpPr/>
          <p:nvPr/>
        </p:nvSpPr>
        <p:spPr>
          <a:xfrm>
            <a:off x="467212" y="6237312"/>
            <a:ext cx="8568952" cy="369332"/>
          </a:xfrm>
          <a:prstGeom prst="rect">
            <a:avLst/>
          </a:prstGeom>
        </p:spPr>
        <p:txBody>
          <a:bodyPr wrap="square">
            <a:spAutoFit/>
          </a:bodyPr>
          <a:lstStyle/>
          <a:p>
            <a:pPr algn="l"/>
            <a:r>
              <a:rPr lang="en-AU" dirty="0"/>
              <a:t>The current observed planetary energy imbalance is 0.5 - 1.0 Wm</a:t>
            </a:r>
            <a:r>
              <a:rPr lang="en-AU" baseline="30000" dirty="0"/>
              <a:t>-2</a:t>
            </a:r>
          </a:p>
        </p:txBody>
      </p:sp>
    </p:spTree>
    <p:extLst>
      <p:ext uri="{BB962C8B-B14F-4D97-AF65-F5344CB8AC3E}">
        <p14:creationId xmlns:p14="http://schemas.microsoft.com/office/powerpoint/2010/main" val="18146273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3A8AA37-D19E-4E4B-9F9F-91611A6184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37534"/>
            <a:ext cx="9144000" cy="4382932"/>
          </a:xfrm>
          <a:prstGeom prst="rect">
            <a:avLst/>
          </a:prstGeom>
        </p:spPr>
      </p:pic>
      <p:cxnSp>
        <p:nvCxnSpPr>
          <p:cNvPr id="8" name="Straight Connector 7">
            <a:extLst>
              <a:ext uri="{FF2B5EF4-FFF2-40B4-BE49-F238E27FC236}">
                <a16:creationId xmlns:a16="http://schemas.microsoft.com/office/drawing/2014/main" id="{B5BB2242-44AD-B848-9418-1009FB4B2FA0}"/>
              </a:ext>
            </a:extLst>
          </p:cNvPr>
          <p:cNvCxnSpPr>
            <a:cxnSpLocks/>
          </p:cNvCxnSpPr>
          <p:nvPr/>
        </p:nvCxnSpPr>
        <p:spPr>
          <a:xfrm flipV="1">
            <a:off x="6084168" y="908720"/>
            <a:ext cx="0" cy="4905836"/>
          </a:xfrm>
          <a:prstGeom prst="line">
            <a:avLst/>
          </a:prstGeom>
          <a:ln>
            <a:solidFill>
              <a:schemeClr val="bg1"/>
            </a:solidFill>
            <a:prstDash val="dash"/>
          </a:ln>
          <a:effectLst/>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9595F02D-662E-A743-ACED-DF4D6DA105B6}"/>
              </a:ext>
            </a:extLst>
          </p:cNvPr>
          <p:cNvSpPr txBox="1"/>
          <p:nvPr/>
        </p:nvSpPr>
        <p:spPr>
          <a:xfrm>
            <a:off x="4788024" y="908720"/>
            <a:ext cx="1512168" cy="369332"/>
          </a:xfrm>
          <a:prstGeom prst="rect">
            <a:avLst/>
          </a:prstGeom>
          <a:noFill/>
        </p:spPr>
        <p:txBody>
          <a:bodyPr wrap="square" rtlCol="0">
            <a:spAutoFit/>
          </a:bodyPr>
          <a:lstStyle/>
          <a:p>
            <a:r>
              <a:rPr lang="en-US" dirty="0"/>
              <a:t>CMIP5</a:t>
            </a:r>
          </a:p>
        </p:txBody>
      </p:sp>
      <p:sp>
        <p:nvSpPr>
          <p:cNvPr id="10" name="TextBox 9">
            <a:extLst>
              <a:ext uri="{FF2B5EF4-FFF2-40B4-BE49-F238E27FC236}">
                <a16:creationId xmlns:a16="http://schemas.microsoft.com/office/drawing/2014/main" id="{38248507-2E5B-124E-9DC6-27FBD1E1E25F}"/>
              </a:ext>
            </a:extLst>
          </p:cNvPr>
          <p:cNvSpPr txBox="1"/>
          <p:nvPr/>
        </p:nvSpPr>
        <p:spPr>
          <a:xfrm>
            <a:off x="5868144" y="908720"/>
            <a:ext cx="1512168" cy="369332"/>
          </a:xfrm>
          <a:prstGeom prst="rect">
            <a:avLst/>
          </a:prstGeom>
          <a:noFill/>
        </p:spPr>
        <p:txBody>
          <a:bodyPr wrap="square" rtlCol="0">
            <a:spAutoFit/>
          </a:bodyPr>
          <a:lstStyle/>
          <a:p>
            <a:r>
              <a:rPr lang="en-US" dirty="0"/>
              <a:t>CMIP6</a:t>
            </a:r>
          </a:p>
        </p:txBody>
      </p:sp>
      <p:cxnSp>
        <p:nvCxnSpPr>
          <p:cNvPr id="11" name="Straight Arrow Connector 10">
            <a:extLst>
              <a:ext uri="{FF2B5EF4-FFF2-40B4-BE49-F238E27FC236}">
                <a16:creationId xmlns:a16="http://schemas.microsoft.com/office/drawing/2014/main" id="{CF471F0A-6935-3447-9AE0-28DF0E0A97FD}"/>
              </a:ext>
            </a:extLst>
          </p:cNvPr>
          <p:cNvCxnSpPr>
            <a:cxnSpLocks/>
          </p:cNvCxnSpPr>
          <p:nvPr/>
        </p:nvCxnSpPr>
        <p:spPr>
          <a:xfrm flipH="1">
            <a:off x="4427984" y="1081636"/>
            <a:ext cx="576064"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297B82EB-1B20-6B42-893F-0CE40A1AA3C5}"/>
              </a:ext>
            </a:extLst>
          </p:cNvPr>
          <p:cNvCxnSpPr>
            <a:cxnSpLocks/>
          </p:cNvCxnSpPr>
          <p:nvPr/>
        </p:nvCxnSpPr>
        <p:spPr>
          <a:xfrm>
            <a:off x="7164288" y="1081636"/>
            <a:ext cx="504056"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4026769"/>
      </p:ext>
    </p:extLst>
  </p:cSld>
  <p:clrMapOvr>
    <a:masterClrMapping/>
  </p:clrMapOvr>
</p:sld>
</file>

<file path=ppt/theme/theme1.xml><?xml version="1.0" encoding="utf-8"?>
<a:theme xmlns:a="http://schemas.openxmlformats.org/drawingml/2006/main" name="Technic">
  <a:themeElements>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Technic">
      <a:majorFont>
        <a:latin typeface="Franklin Gothic Book"/>
        <a:ea typeface=""/>
        <a:cs typeface=""/>
        <a:font script="Jpan" typeface="ＭＳ Ｐゴシック"/>
        <a:font script="Hang" typeface="HY견고딕"/>
        <a:font script="Hans" typeface="宋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ゴシック"/>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Technic">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Technic.thmx</Template>
  <TotalTime>22350</TotalTime>
  <Words>2337</Words>
  <Application>Microsoft Macintosh PowerPoint</Application>
  <PresentationFormat>On-screen Show (4:3)</PresentationFormat>
  <Paragraphs>266</Paragraphs>
  <Slides>18</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Cambria Math</vt:lpstr>
      <vt:lpstr>Courier New</vt:lpstr>
      <vt:lpstr>Franklin Gothic Book</vt:lpstr>
      <vt:lpstr>Wingdings 2</vt:lpstr>
      <vt:lpstr>Technic</vt:lpstr>
      <vt:lpstr>PowerPoint Presentation</vt:lpstr>
      <vt:lpstr>What is drift?</vt:lpstr>
      <vt:lpstr>Practical insights</vt:lpstr>
      <vt:lpstr>Physical insights</vt:lpstr>
      <vt:lpstr>PowerPoint Presentation</vt:lpstr>
      <vt:lpstr>PowerPoint Presentation</vt:lpstr>
      <vt:lpstr>Drift in OHC</vt:lpstr>
      <vt:lpstr>Planetary energy imbalance</vt:lpstr>
      <vt:lpstr>PowerPoint Presentation</vt:lpstr>
      <vt:lpstr>Ocean drift/conservation</vt:lpstr>
      <vt:lpstr>PowerPoint Presentation</vt:lpstr>
      <vt:lpstr>PowerPoint Presentation</vt:lpstr>
      <vt:lpstr>PowerPoint Presentation</vt:lpstr>
      <vt:lpstr>PowerPoint Presentation</vt:lpstr>
      <vt:lpstr>Summary</vt:lpstr>
      <vt:lpstr>PowerPoint Presentation</vt:lpstr>
      <vt:lpstr>Analysis framework</vt:lpstr>
      <vt:lpstr>PowerPoint Presentation</vt:lpstr>
    </vt:vector>
  </TitlesOfParts>
  <Company>The University of Melbourne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Jane</dc:creator>
  <cp:lastModifiedBy>Damien Irving</cp:lastModifiedBy>
  <cp:revision>1638</cp:revision>
  <cp:lastPrinted>2013-05-01T05:47:32Z</cp:lastPrinted>
  <dcterms:created xsi:type="dcterms:W3CDTF">2014-01-02T04:55:42Z</dcterms:created>
  <dcterms:modified xsi:type="dcterms:W3CDTF">2019-09-12T00:55:55Z</dcterms:modified>
</cp:coreProperties>
</file>

<file path=docProps/thumbnail.jpeg>
</file>